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2" r:id="rId14"/>
    <p:sldId id="273" r:id="rId15"/>
    <p:sldId id="274" r:id="rId16"/>
    <p:sldId id="275" r:id="rId17"/>
    <p:sldId id="276" r:id="rId18"/>
  </p:sldIdLst>
  <p:sldSz cx="9144000" cy="5143500" type="screen16x9"/>
  <p:notesSz cx="6797675" cy="9872663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4" d="100"/>
          <a:sy n="154" d="100"/>
        </p:scale>
        <p:origin x="-384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D6FC2-6D36-4E32-BC4B-01114B29D03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BF646C-BBDE-49D1-BBE2-758C2E86217A}">
      <dgm:prSet custT="1"/>
      <dgm:spPr/>
      <dgm:t>
        <a:bodyPr/>
        <a:lstStyle/>
        <a:p>
          <a:r>
            <a:rPr lang="ru-RU" sz="1600" b="1" dirty="0" smtClean="0"/>
            <a:t>принятие решения и (или) совершение действия, прямо направленного </a:t>
          </a:r>
          <a:br>
            <a:rPr lang="ru-RU" sz="1600" b="1" dirty="0" smtClean="0"/>
          </a:br>
          <a:r>
            <a:rPr lang="ru-RU" sz="1600" b="1" dirty="0" smtClean="0"/>
            <a:t>на распределение выгоды </a:t>
          </a:r>
          <a:endParaRPr lang="ru-RU" sz="1600" dirty="0" smtClean="0"/>
        </a:p>
      </dgm:t>
    </dgm:pt>
    <dgm:pt modelId="{54DD50CA-0128-493E-873D-F60C535E68B5}" type="parTrans" cxnId="{CCC59BED-4C52-4643-BDA9-F64A4D687591}">
      <dgm:prSet/>
      <dgm:spPr/>
      <dgm:t>
        <a:bodyPr/>
        <a:lstStyle/>
        <a:p>
          <a:endParaRPr lang="ru-RU"/>
        </a:p>
      </dgm:t>
    </dgm:pt>
    <dgm:pt modelId="{4C50DE7E-55ED-4903-859D-55BA4C22A97D}" type="sibTrans" cxnId="{CCC59BED-4C52-4643-BDA9-F64A4D687591}">
      <dgm:prSet/>
      <dgm:spPr/>
      <dgm:t>
        <a:bodyPr/>
        <a:lstStyle/>
        <a:p>
          <a:endParaRPr lang="ru-RU"/>
        </a:p>
      </dgm:t>
    </dgm:pt>
    <dgm:pt modelId="{BA41D512-4AB8-4E84-9610-5097A7872AC3}">
      <dgm:prSet custT="1"/>
      <dgm:spPr/>
      <dgm:t>
        <a:bodyPr/>
        <a:lstStyle/>
        <a:p>
          <a:r>
            <a:rPr lang="ru-RU" sz="1600" b="1" dirty="0" smtClean="0"/>
            <a:t>осуществление подготовительной работы, на основании которой принимается решение, направленное на распределение выгоды </a:t>
          </a:r>
          <a:endParaRPr lang="ru-RU" sz="1600" b="1" dirty="0"/>
        </a:p>
      </dgm:t>
    </dgm:pt>
    <dgm:pt modelId="{E465AAB1-0557-48DF-8E6B-82CD37231E4E}" type="parTrans" cxnId="{F8D37E29-998F-47F9-8B33-6B160376BDDF}">
      <dgm:prSet/>
      <dgm:spPr/>
      <dgm:t>
        <a:bodyPr/>
        <a:lstStyle/>
        <a:p>
          <a:endParaRPr lang="ru-RU"/>
        </a:p>
      </dgm:t>
    </dgm:pt>
    <dgm:pt modelId="{03F152C0-4B98-4646-9B73-80C4E865D68D}" type="sibTrans" cxnId="{F8D37E29-998F-47F9-8B33-6B160376BDDF}">
      <dgm:prSet/>
      <dgm:spPr/>
      <dgm:t>
        <a:bodyPr/>
        <a:lstStyle/>
        <a:p>
          <a:endParaRPr lang="ru-RU"/>
        </a:p>
      </dgm:t>
    </dgm:pt>
    <dgm:pt modelId="{17DDA05D-3898-44C1-B45D-15BE7E50A440}">
      <dgm:prSet custT="1"/>
      <dgm:spPr/>
      <dgm:t>
        <a:bodyPr/>
        <a:lstStyle/>
        <a:p>
          <a:r>
            <a:rPr lang="ru-RU" sz="1600" b="1" dirty="0" smtClean="0"/>
            <a:t>осуществление контрольных функций </a:t>
          </a:r>
          <a:br>
            <a:rPr lang="ru-RU" sz="1600" b="1" dirty="0" smtClean="0"/>
          </a:br>
          <a:r>
            <a:rPr lang="ru-RU" sz="1600" b="1" dirty="0" smtClean="0"/>
            <a:t>в отношении работников </a:t>
          </a:r>
          <a:r>
            <a:rPr lang="ru-RU" sz="1600" b="1" dirty="0" smtClean="0"/>
            <a:t>Больницы, </a:t>
          </a:r>
          <a:r>
            <a:rPr lang="ru-RU" sz="1600" b="1" dirty="0" smtClean="0"/>
            <a:t>принимающих или готовящих решения, направленные на распределение выгоды</a:t>
          </a:r>
          <a:endParaRPr lang="ru-RU" sz="1600" b="1" dirty="0"/>
        </a:p>
      </dgm:t>
    </dgm:pt>
    <dgm:pt modelId="{01B8EC87-A091-44BB-A280-96AEC505C50A}" type="parTrans" cxnId="{0347E06E-5277-45E0-BE06-C09540255340}">
      <dgm:prSet/>
      <dgm:spPr/>
      <dgm:t>
        <a:bodyPr/>
        <a:lstStyle/>
        <a:p>
          <a:endParaRPr lang="ru-RU"/>
        </a:p>
      </dgm:t>
    </dgm:pt>
    <dgm:pt modelId="{B6625A59-6C4C-4B97-824A-286656935F04}" type="sibTrans" cxnId="{0347E06E-5277-45E0-BE06-C09540255340}">
      <dgm:prSet/>
      <dgm:spPr/>
      <dgm:t>
        <a:bodyPr/>
        <a:lstStyle/>
        <a:p>
          <a:endParaRPr lang="ru-RU"/>
        </a:p>
      </dgm:t>
    </dgm:pt>
    <dgm:pt modelId="{DAF36C2F-7604-41E9-8260-C02C24474629}" type="pres">
      <dgm:prSet presAssocID="{91ED6FC2-6D36-4E32-BC4B-01114B29D0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E20D566-F96F-4E03-943C-8BBBBBDAAC1F}" type="pres">
      <dgm:prSet presAssocID="{91ED6FC2-6D36-4E32-BC4B-01114B29D03A}" presName="Name1" presStyleCnt="0"/>
      <dgm:spPr/>
    </dgm:pt>
    <dgm:pt modelId="{9E9ECD3B-620D-4BAF-90C3-DAEC3757F78D}" type="pres">
      <dgm:prSet presAssocID="{91ED6FC2-6D36-4E32-BC4B-01114B29D03A}" presName="cycle" presStyleCnt="0"/>
      <dgm:spPr/>
    </dgm:pt>
    <dgm:pt modelId="{ABF17C72-16AE-426F-B91F-1F91FC83A433}" type="pres">
      <dgm:prSet presAssocID="{91ED6FC2-6D36-4E32-BC4B-01114B29D03A}" presName="srcNode" presStyleLbl="node1" presStyleIdx="0" presStyleCnt="3"/>
      <dgm:spPr/>
    </dgm:pt>
    <dgm:pt modelId="{D3220CC1-B85D-41F8-B1F9-176C80A4E492}" type="pres">
      <dgm:prSet presAssocID="{91ED6FC2-6D36-4E32-BC4B-01114B29D03A}" presName="conn" presStyleLbl="parChTrans1D2" presStyleIdx="0" presStyleCnt="1"/>
      <dgm:spPr/>
      <dgm:t>
        <a:bodyPr/>
        <a:lstStyle/>
        <a:p>
          <a:endParaRPr lang="ru-RU"/>
        </a:p>
      </dgm:t>
    </dgm:pt>
    <dgm:pt modelId="{050FD105-DCA1-4A7B-875C-77CEF23C421F}" type="pres">
      <dgm:prSet presAssocID="{91ED6FC2-6D36-4E32-BC4B-01114B29D03A}" presName="extraNode" presStyleLbl="node1" presStyleIdx="0" presStyleCnt="3"/>
      <dgm:spPr/>
    </dgm:pt>
    <dgm:pt modelId="{53152CC6-F91C-43CE-9760-8D257A34E181}" type="pres">
      <dgm:prSet presAssocID="{91ED6FC2-6D36-4E32-BC4B-01114B29D03A}" presName="dstNode" presStyleLbl="node1" presStyleIdx="0" presStyleCnt="3"/>
      <dgm:spPr/>
    </dgm:pt>
    <dgm:pt modelId="{D4C49B72-1ADD-4FD3-9AED-304F707232F2}" type="pres">
      <dgm:prSet presAssocID="{0CBF646C-BBDE-49D1-BBE2-758C2E86217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05401-5643-43CF-B5FF-FC8D4C4FBA9D}" type="pres">
      <dgm:prSet presAssocID="{0CBF646C-BBDE-49D1-BBE2-758C2E86217A}" presName="accent_1" presStyleCnt="0"/>
      <dgm:spPr/>
    </dgm:pt>
    <dgm:pt modelId="{F3619D2F-FBD6-4136-86C5-BDE89E6034B5}" type="pres">
      <dgm:prSet presAssocID="{0CBF646C-BBDE-49D1-BBE2-758C2E86217A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29EBD7-5CB0-4578-99FE-8A01646F9EA2}" type="pres">
      <dgm:prSet presAssocID="{BA41D512-4AB8-4E84-9610-5097A7872AC3}" presName="text_2" presStyleLbl="node1" presStyleIdx="1" presStyleCnt="3" custScaleY="127837" custLinFactNeighborX="380" custLinFactNeighborY="-21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A979E-A938-46C6-9563-FF1173AEF91B}" type="pres">
      <dgm:prSet presAssocID="{BA41D512-4AB8-4E84-9610-5097A7872AC3}" presName="accent_2" presStyleCnt="0"/>
      <dgm:spPr/>
    </dgm:pt>
    <dgm:pt modelId="{287A0465-979C-4BA7-BD22-74BD79FF194C}" type="pres">
      <dgm:prSet presAssocID="{BA41D512-4AB8-4E84-9610-5097A7872AC3}" presName="accentRepeatNode" presStyleLbl="solidFgAcc1" presStyleIdx="1" presStyleCnt="3" custLinFactNeighborX="2040" custLinFactNeighborY="-1606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756D407-D981-430A-99D0-C89C1381B154}" type="pres">
      <dgm:prSet presAssocID="{17DDA05D-3898-44C1-B45D-15BE7E50A440}" presName="text_3" presStyleLbl="node1" presStyleIdx="2" presStyleCnt="3" custScaleY="140330" custLinFactNeighborX="1392" custLinFactNeighborY="-18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4298A-C184-4FD4-B580-6E1661A0E4C4}" type="pres">
      <dgm:prSet presAssocID="{17DDA05D-3898-44C1-B45D-15BE7E50A440}" presName="accent_3" presStyleCnt="0"/>
      <dgm:spPr/>
    </dgm:pt>
    <dgm:pt modelId="{46463CA3-4C71-42BC-914A-C4A371537850}" type="pres">
      <dgm:prSet presAssocID="{17DDA05D-3898-44C1-B45D-15BE7E50A440}" presName="accentRepeatNode" presStyleLbl="solidFgAcc1" presStyleIdx="2" presStyleCnt="3" custLinFactNeighborX="1868" custLinFactNeighborY="-1285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347E06E-5277-45E0-BE06-C09540255340}" srcId="{91ED6FC2-6D36-4E32-BC4B-01114B29D03A}" destId="{17DDA05D-3898-44C1-B45D-15BE7E50A440}" srcOrd="2" destOrd="0" parTransId="{01B8EC87-A091-44BB-A280-96AEC505C50A}" sibTransId="{B6625A59-6C4C-4B97-824A-286656935F04}"/>
    <dgm:cxn modelId="{9451E8AD-1110-4B6A-B288-476E978A677B}" type="presOf" srcId="{0CBF646C-BBDE-49D1-BBE2-758C2E86217A}" destId="{D4C49B72-1ADD-4FD3-9AED-304F707232F2}" srcOrd="0" destOrd="0" presId="urn:microsoft.com/office/officeart/2008/layout/VerticalCurvedList"/>
    <dgm:cxn modelId="{19671D75-4C59-4E41-B2A8-40A09917D1DA}" type="presOf" srcId="{4C50DE7E-55ED-4903-859D-55BA4C22A97D}" destId="{D3220CC1-B85D-41F8-B1F9-176C80A4E492}" srcOrd="0" destOrd="0" presId="urn:microsoft.com/office/officeart/2008/layout/VerticalCurvedList"/>
    <dgm:cxn modelId="{4B501F0D-0059-47E8-8A88-92DDE9C932A1}" type="presOf" srcId="{91ED6FC2-6D36-4E32-BC4B-01114B29D03A}" destId="{DAF36C2F-7604-41E9-8260-C02C24474629}" srcOrd="0" destOrd="0" presId="urn:microsoft.com/office/officeart/2008/layout/VerticalCurvedList"/>
    <dgm:cxn modelId="{F8D37E29-998F-47F9-8B33-6B160376BDDF}" srcId="{91ED6FC2-6D36-4E32-BC4B-01114B29D03A}" destId="{BA41D512-4AB8-4E84-9610-5097A7872AC3}" srcOrd="1" destOrd="0" parTransId="{E465AAB1-0557-48DF-8E6B-82CD37231E4E}" sibTransId="{03F152C0-4B98-4646-9B73-80C4E865D68D}"/>
    <dgm:cxn modelId="{CCC59BED-4C52-4643-BDA9-F64A4D687591}" srcId="{91ED6FC2-6D36-4E32-BC4B-01114B29D03A}" destId="{0CBF646C-BBDE-49D1-BBE2-758C2E86217A}" srcOrd="0" destOrd="0" parTransId="{54DD50CA-0128-493E-873D-F60C535E68B5}" sibTransId="{4C50DE7E-55ED-4903-859D-55BA4C22A97D}"/>
    <dgm:cxn modelId="{F6265858-C4B9-4782-A994-D0A1B2AFE404}" type="presOf" srcId="{17DDA05D-3898-44C1-B45D-15BE7E50A440}" destId="{1756D407-D981-430A-99D0-C89C1381B154}" srcOrd="0" destOrd="0" presId="urn:microsoft.com/office/officeart/2008/layout/VerticalCurvedList"/>
    <dgm:cxn modelId="{A7432365-DD92-4B35-93F4-7FD98244B5E1}" type="presOf" srcId="{BA41D512-4AB8-4E84-9610-5097A7872AC3}" destId="{5829EBD7-5CB0-4578-99FE-8A01646F9EA2}" srcOrd="0" destOrd="0" presId="urn:microsoft.com/office/officeart/2008/layout/VerticalCurvedList"/>
    <dgm:cxn modelId="{69DDC467-C0BB-471B-A5E6-84E792EA18D1}" type="presParOf" srcId="{DAF36C2F-7604-41E9-8260-C02C24474629}" destId="{AE20D566-F96F-4E03-943C-8BBBBBDAAC1F}" srcOrd="0" destOrd="0" presId="urn:microsoft.com/office/officeart/2008/layout/VerticalCurvedList"/>
    <dgm:cxn modelId="{5E48F2C0-85E2-46B8-B774-701FB51CF3A8}" type="presParOf" srcId="{AE20D566-F96F-4E03-943C-8BBBBBDAAC1F}" destId="{9E9ECD3B-620D-4BAF-90C3-DAEC3757F78D}" srcOrd="0" destOrd="0" presId="urn:microsoft.com/office/officeart/2008/layout/VerticalCurvedList"/>
    <dgm:cxn modelId="{AAC22B84-8880-430D-BA85-237EC238B361}" type="presParOf" srcId="{9E9ECD3B-620D-4BAF-90C3-DAEC3757F78D}" destId="{ABF17C72-16AE-426F-B91F-1F91FC83A433}" srcOrd="0" destOrd="0" presId="urn:microsoft.com/office/officeart/2008/layout/VerticalCurvedList"/>
    <dgm:cxn modelId="{F7B53BFC-02D1-4BC2-8962-016197B06F1A}" type="presParOf" srcId="{9E9ECD3B-620D-4BAF-90C3-DAEC3757F78D}" destId="{D3220CC1-B85D-41F8-B1F9-176C80A4E492}" srcOrd="1" destOrd="0" presId="urn:microsoft.com/office/officeart/2008/layout/VerticalCurvedList"/>
    <dgm:cxn modelId="{16D46FA3-F021-4A04-AD41-733774D50DFE}" type="presParOf" srcId="{9E9ECD3B-620D-4BAF-90C3-DAEC3757F78D}" destId="{050FD105-DCA1-4A7B-875C-77CEF23C421F}" srcOrd="2" destOrd="0" presId="urn:microsoft.com/office/officeart/2008/layout/VerticalCurvedList"/>
    <dgm:cxn modelId="{951DD817-6870-4792-87B7-D4D5DC76B40A}" type="presParOf" srcId="{9E9ECD3B-620D-4BAF-90C3-DAEC3757F78D}" destId="{53152CC6-F91C-43CE-9760-8D257A34E181}" srcOrd="3" destOrd="0" presId="urn:microsoft.com/office/officeart/2008/layout/VerticalCurvedList"/>
    <dgm:cxn modelId="{747CE25D-215C-4E28-ABEF-77392F41BB73}" type="presParOf" srcId="{AE20D566-F96F-4E03-943C-8BBBBBDAAC1F}" destId="{D4C49B72-1ADD-4FD3-9AED-304F707232F2}" srcOrd="1" destOrd="0" presId="urn:microsoft.com/office/officeart/2008/layout/VerticalCurvedList"/>
    <dgm:cxn modelId="{F3FFB848-25ED-43E2-8F58-CABF87369349}" type="presParOf" srcId="{AE20D566-F96F-4E03-943C-8BBBBBDAAC1F}" destId="{FCE05401-5643-43CF-B5FF-FC8D4C4FBA9D}" srcOrd="2" destOrd="0" presId="urn:microsoft.com/office/officeart/2008/layout/VerticalCurvedList"/>
    <dgm:cxn modelId="{7137BC8F-7771-4C04-A36E-A51DA70C52AB}" type="presParOf" srcId="{FCE05401-5643-43CF-B5FF-FC8D4C4FBA9D}" destId="{F3619D2F-FBD6-4136-86C5-BDE89E6034B5}" srcOrd="0" destOrd="0" presId="urn:microsoft.com/office/officeart/2008/layout/VerticalCurvedList"/>
    <dgm:cxn modelId="{15411CC1-C8B1-40C9-B98A-835A521D7669}" type="presParOf" srcId="{AE20D566-F96F-4E03-943C-8BBBBBDAAC1F}" destId="{5829EBD7-5CB0-4578-99FE-8A01646F9EA2}" srcOrd="3" destOrd="0" presId="urn:microsoft.com/office/officeart/2008/layout/VerticalCurvedList"/>
    <dgm:cxn modelId="{D8D6F357-9A54-4758-B78C-4F22220A0AE4}" type="presParOf" srcId="{AE20D566-F96F-4E03-943C-8BBBBBDAAC1F}" destId="{5B5A979E-A938-46C6-9563-FF1173AEF91B}" srcOrd="4" destOrd="0" presId="urn:microsoft.com/office/officeart/2008/layout/VerticalCurvedList"/>
    <dgm:cxn modelId="{C57C46B1-B2BE-4A03-8660-B156483BFF04}" type="presParOf" srcId="{5B5A979E-A938-46C6-9563-FF1173AEF91B}" destId="{287A0465-979C-4BA7-BD22-74BD79FF194C}" srcOrd="0" destOrd="0" presId="urn:microsoft.com/office/officeart/2008/layout/VerticalCurvedList"/>
    <dgm:cxn modelId="{A5D5F6E0-8E1C-4141-9CCE-837E8E09E5B4}" type="presParOf" srcId="{AE20D566-F96F-4E03-943C-8BBBBBDAAC1F}" destId="{1756D407-D981-430A-99D0-C89C1381B154}" srcOrd="5" destOrd="0" presId="urn:microsoft.com/office/officeart/2008/layout/VerticalCurvedList"/>
    <dgm:cxn modelId="{4AF22D11-E078-430C-9651-503E3E94083A}" type="presParOf" srcId="{AE20D566-F96F-4E03-943C-8BBBBBDAAC1F}" destId="{E474298A-C184-4FD4-B580-6E1661A0E4C4}" srcOrd="6" destOrd="0" presId="urn:microsoft.com/office/officeart/2008/layout/VerticalCurvedList"/>
    <dgm:cxn modelId="{A3D6EF49-9289-4BED-81C5-45C785401884}" type="presParOf" srcId="{E474298A-C184-4FD4-B580-6E1661A0E4C4}" destId="{46463CA3-4C71-42BC-914A-C4A3715378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20CC1-B85D-41F8-B1F9-176C80A4E492}">
      <dsp:nvSpPr>
        <dsp:cNvPr id="0" name=""/>
        <dsp:cNvSpPr/>
      </dsp:nvSpPr>
      <dsp:spPr>
        <a:xfrm>
          <a:off x="-4489326" y="-688443"/>
          <a:ext cx="5348072" cy="5348072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49B72-1ADD-4FD3-9AED-304F707232F2}">
      <dsp:nvSpPr>
        <dsp:cNvPr id="0" name=""/>
        <dsp:cNvSpPr/>
      </dsp:nvSpPr>
      <dsp:spPr>
        <a:xfrm>
          <a:off x="552282" y="397118"/>
          <a:ext cx="5624676" cy="794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42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принятие решения и (или) совершение действия, прямо направленного </a:t>
          </a:r>
          <a:br>
            <a:rPr lang="ru-RU" sz="1600" b="1" kern="1200" dirty="0" smtClean="0"/>
          </a:br>
          <a:r>
            <a:rPr lang="ru-RU" sz="1600" b="1" kern="1200" dirty="0" smtClean="0"/>
            <a:t>на распределение выгоды </a:t>
          </a:r>
          <a:endParaRPr lang="ru-RU" sz="1600" kern="1200" dirty="0" smtClean="0"/>
        </a:p>
      </dsp:txBody>
      <dsp:txXfrm>
        <a:off x="552282" y="397118"/>
        <a:ext cx="5624676" cy="794237"/>
      </dsp:txXfrm>
    </dsp:sp>
    <dsp:sp modelId="{F3619D2F-FBD6-4136-86C5-BDE89E6034B5}">
      <dsp:nvSpPr>
        <dsp:cNvPr id="0" name=""/>
        <dsp:cNvSpPr/>
      </dsp:nvSpPr>
      <dsp:spPr>
        <a:xfrm>
          <a:off x="55884" y="297838"/>
          <a:ext cx="992796" cy="9927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9EBD7-5CB0-4578-99FE-8A01646F9EA2}">
      <dsp:nvSpPr>
        <dsp:cNvPr id="0" name=""/>
        <dsp:cNvSpPr/>
      </dsp:nvSpPr>
      <dsp:spPr>
        <a:xfrm>
          <a:off x="861264" y="1307810"/>
          <a:ext cx="5335971" cy="1015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42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осуществление подготовительной работы, на основании которой принимается решение, направленное на распределение выгоды </a:t>
          </a:r>
          <a:endParaRPr lang="ru-RU" sz="1600" b="1" kern="1200" dirty="0"/>
        </a:p>
      </dsp:txBody>
      <dsp:txXfrm>
        <a:off x="861264" y="1307810"/>
        <a:ext cx="5335971" cy="1015328"/>
      </dsp:txXfrm>
    </dsp:sp>
    <dsp:sp modelId="{287A0465-979C-4BA7-BD22-74BD79FF194C}">
      <dsp:nvSpPr>
        <dsp:cNvPr id="0" name=""/>
        <dsp:cNvSpPr/>
      </dsp:nvSpPr>
      <dsp:spPr>
        <a:xfrm>
          <a:off x="364842" y="1329701"/>
          <a:ext cx="992796" cy="9927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6D407-D981-430A-99D0-C89C1381B154}">
      <dsp:nvSpPr>
        <dsp:cNvPr id="0" name=""/>
        <dsp:cNvSpPr/>
      </dsp:nvSpPr>
      <dsp:spPr>
        <a:xfrm>
          <a:off x="606002" y="2470815"/>
          <a:ext cx="5624676" cy="11145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42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осуществление контрольных функций </a:t>
          </a:r>
          <a:br>
            <a:rPr lang="ru-RU" sz="1600" b="1" kern="1200" dirty="0" smtClean="0"/>
          </a:br>
          <a:r>
            <a:rPr lang="ru-RU" sz="1600" b="1" kern="1200" dirty="0" smtClean="0"/>
            <a:t>в отношении работников </a:t>
          </a:r>
          <a:r>
            <a:rPr lang="ru-RU" sz="1600" b="1" kern="1200" dirty="0" smtClean="0"/>
            <a:t>Больницы, </a:t>
          </a:r>
          <a:r>
            <a:rPr lang="ru-RU" sz="1600" b="1" kern="1200" dirty="0" smtClean="0"/>
            <a:t>принимающих или готовящих решения, направленные на распределение выгоды</a:t>
          </a:r>
          <a:endParaRPr lang="ru-RU" sz="1600" b="1" kern="1200" dirty="0"/>
        </a:p>
      </dsp:txBody>
      <dsp:txXfrm>
        <a:off x="606002" y="2470815"/>
        <a:ext cx="5624676" cy="1114552"/>
      </dsp:txXfrm>
    </dsp:sp>
    <dsp:sp modelId="{46463CA3-4C71-42BC-914A-C4A371537850}">
      <dsp:nvSpPr>
        <dsp:cNvPr id="0" name=""/>
        <dsp:cNvSpPr/>
      </dsp:nvSpPr>
      <dsp:spPr>
        <a:xfrm>
          <a:off x="74429" y="2552955"/>
          <a:ext cx="992796" cy="99279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17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1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5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811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31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296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35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74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53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2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7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3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7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8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0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3D04CC-A07A-4706-B515-0ED1141AEBFF}" type="datetimeFigureOut">
              <a:rPr lang="ru-RU" smtClean="0"/>
              <a:t>15.03.2024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1C1803-90E1-4AEB-94E9-46AD48451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23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7432662" cy="22288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порядок </a:t>
            </a: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проведения оценки коррупционных рисков </a:t>
            </a:r>
            <a:b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ТГМБ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57" y="2695517"/>
            <a:ext cx="1904434" cy="18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59" y="-79450"/>
            <a:ext cx="8931349" cy="82372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4. АНАЛИЗ КОРРУПЦИОННЫХ РИСКОВ В </a:t>
            </a:r>
            <a:r>
              <a:rPr lang="ru-RU" sz="2400" b="1" dirty="0" smtClean="0">
                <a:solidFill>
                  <a:schemeClr val="bg1"/>
                </a:solidFill>
              </a:rPr>
              <a:t>БОЛЬНИЦЕ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aproekt.ucoz.net/12/man-with-grou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14" y="-1446028"/>
            <a:ext cx="28575000" cy="28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узел 6"/>
          <p:cNvSpPr/>
          <p:nvPr/>
        </p:nvSpPr>
        <p:spPr>
          <a:xfrm>
            <a:off x="1392169" y="661336"/>
            <a:ext cx="6390145" cy="41467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ФОРМАЛИЗОВАННОЕ ОПИСАНИЕ </a:t>
            </a:r>
          </a:p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КОРРУПЦИОННЫХ </a:t>
            </a:r>
          </a:p>
          <a:p>
            <a:pPr algn="ctr"/>
            <a:r>
              <a:rPr lang="ru-RU" sz="2800" dirty="0" smtClean="0">
                <a:latin typeface="Arial Narrow" panose="020B0606020202030204" pitchFamily="34" charset="0"/>
              </a:rPr>
              <a:t>РИСКОВ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6281" y="788080"/>
            <a:ext cx="2679036" cy="914400"/>
          </a:xfrm>
          <a:prstGeom prst="rect">
            <a:avLst/>
          </a:prstGeom>
          <a:gradFill>
            <a:gsLst>
              <a:gs pos="0">
                <a:schemeClr val="accent5">
                  <a:tint val="62000"/>
                  <a:hueMod val="94000"/>
                  <a:satMod val="140000"/>
                  <a:lumMod val="110000"/>
                  <a:alpha val="67000"/>
                </a:schemeClr>
              </a:gs>
              <a:gs pos="100000">
                <a:schemeClr val="accent5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Составление перечня лиц, которые могут извлечь выгоду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01363" y="602150"/>
            <a:ext cx="3313602" cy="914400"/>
          </a:xfrm>
          <a:prstGeom prst="rect">
            <a:avLst/>
          </a:prstGeom>
          <a:gradFill>
            <a:gsLst>
              <a:gs pos="0">
                <a:schemeClr val="accent5">
                  <a:tint val="62000"/>
                  <a:hueMod val="94000"/>
                  <a:satMod val="140000"/>
                  <a:lumMod val="110000"/>
                  <a:alpha val="70000"/>
                </a:schemeClr>
              </a:gs>
              <a:gs pos="100000">
                <a:schemeClr val="accent5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Составление перечня   должностей, связанных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 коррупционными рисками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26169" y="899564"/>
            <a:ext cx="1916944" cy="914400"/>
          </a:xfrm>
          <a:prstGeom prst="rect">
            <a:avLst/>
          </a:prstGeom>
          <a:gradFill>
            <a:gsLst>
              <a:gs pos="0">
                <a:schemeClr val="accent5">
                  <a:tint val="62000"/>
                  <a:hueMod val="94000"/>
                  <a:satMod val="140000"/>
                  <a:lumMod val="110000"/>
                  <a:alpha val="68000"/>
                </a:schemeClr>
              </a:gs>
              <a:gs pos="100000">
                <a:schemeClr val="accent5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Описание выгоды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612396" y="1992589"/>
            <a:ext cx="2404012" cy="914400"/>
          </a:xfrm>
          <a:prstGeom prst="rect">
            <a:avLst/>
          </a:prstGeom>
          <a:gradFill>
            <a:gsLst>
              <a:gs pos="0">
                <a:schemeClr val="accent5">
                  <a:tint val="62000"/>
                  <a:hueMod val="94000"/>
                  <a:satMod val="140000"/>
                  <a:lumMod val="110000"/>
                  <a:alpha val="65000"/>
                </a:schemeClr>
              </a:gs>
              <a:gs pos="100000">
                <a:schemeClr val="accent5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Описание способов передачи вознаграждения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61575" y="3085614"/>
            <a:ext cx="1920395" cy="914400"/>
          </a:xfrm>
          <a:prstGeom prst="rect">
            <a:avLst/>
          </a:prstGeom>
          <a:gradFill>
            <a:gsLst>
              <a:gs pos="0">
                <a:schemeClr val="accent5">
                  <a:tint val="62000"/>
                  <a:hueMod val="94000"/>
                  <a:satMod val="140000"/>
                  <a:lumMod val="110000"/>
                  <a:alpha val="65000"/>
                </a:schemeClr>
              </a:gs>
              <a:gs pos="100000">
                <a:schemeClr val="accent5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Описание коррупционной схемы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92045" y="4155299"/>
            <a:ext cx="3818953" cy="914400"/>
          </a:xfrm>
          <a:prstGeom prst="rect">
            <a:avLst/>
          </a:prstGeom>
          <a:gradFill>
            <a:gsLst>
              <a:gs pos="0">
                <a:schemeClr val="accent5">
                  <a:tint val="62000"/>
                  <a:hueMod val="94000"/>
                  <a:satMod val="140000"/>
                  <a:lumMod val="110000"/>
                  <a:alpha val="66000"/>
                </a:schemeClr>
              </a:gs>
              <a:gs pos="100000">
                <a:schemeClr val="accent5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Состав коррупционных правонарушений для реализации коррупционной схемы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4879" y="1825905"/>
            <a:ext cx="2165590" cy="914400"/>
          </a:xfrm>
          <a:prstGeom prst="rect">
            <a:avLst/>
          </a:prstGeom>
          <a:gradFill>
            <a:gsLst>
              <a:gs pos="0">
                <a:schemeClr val="accent5">
                  <a:tint val="62000"/>
                  <a:hueMod val="94000"/>
                  <a:satMod val="140000"/>
                  <a:lumMod val="110000"/>
                  <a:alpha val="65000"/>
                </a:schemeClr>
              </a:gs>
              <a:gs pos="100000">
                <a:schemeClr val="accent5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Описание распределяемой выгоды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4139" y="2925855"/>
            <a:ext cx="2751353" cy="914400"/>
          </a:xfrm>
          <a:prstGeom prst="rect">
            <a:avLst/>
          </a:prstGeom>
          <a:gradFill>
            <a:gsLst>
              <a:gs pos="0">
                <a:schemeClr val="accent5">
                  <a:tint val="62000"/>
                  <a:hueMod val="94000"/>
                  <a:satMod val="140000"/>
                  <a:lumMod val="110000"/>
                  <a:alpha val="65000"/>
                </a:schemeClr>
              </a:gs>
              <a:gs pos="100000">
                <a:schemeClr val="accent5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 Narrow" panose="020B0606020202030204" pitchFamily="34" charset="0"/>
              </a:rPr>
              <a:t>Способы обхода механизмов внутреннего контроля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1648" y="4035855"/>
            <a:ext cx="2601796" cy="914400"/>
          </a:xfrm>
          <a:prstGeom prst="rect">
            <a:avLst/>
          </a:prstGeom>
          <a:gradFill>
            <a:gsLst>
              <a:gs pos="0">
                <a:schemeClr val="accent5">
                  <a:tint val="62000"/>
                  <a:hueMod val="94000"/>
                  <a:satMod val="140000"/>
                  <a:lumMod val="110000"/>
                  <a:alpha val="64000"/>
                </a:schemeClr>
              </a:gs>
              <a:gs pos="100000">
                <a:schemeClr val="accent5">
                  <a:tint val="84000"/>
                  <a:satMod val="1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Описание процедуры внутреннего контроля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73" y="6932"/>
            <a:ext cx="8931349" cy="83436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4. АНАЛИЗ КОРРУПЦИОННЫХ РИСКОВ В ОРГАНИЗАЦИИ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aproekt.ucoz.net/12/man-with-grou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14" y="-1446028"/>
            <a:ext cx="28575000" cy="28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3405" y="765545"/>
            <a:ext cx="8527311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Формирование перечня должностей, связанных </a:t>
            </a:r>
            <a:b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 коррупционными рисками, которые предусматривают: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79074568"/>
              </p:ext>
            </p:extLst>
          </p:nvPr>
        </p:nvGraphicFramePr>
        <p:xfrm>
          <a:off x="-1" y="1467293"/>
          <a:ext cx="6230679" cy="3971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6" descr="https://lifeo.ru/wp-content/uploads/gif-dlya-prezentaciy-7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79" y="2021377"/>
            <a:ext cx="4112036" cy="349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4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843"/>
            <a:ext cx="8931349" cy="5209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/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5. РАНЖИРОВАНИЕ КОРРУПЦИОННЫХ РИСКОВ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aproekt.ucoz.net/12/man-with-grou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14" y="-1446028"/>
            <a:ext cx="28575000" cy="28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55181" y="1148316"/>
            <a:ext cx="2987748" cy="1158948"/>
          </a:xfrm>
          <a:prstGeom prst="rect">
            <a:avLst/>
          </a:prstGeom>
          <a:solidFill>
            <a:srgbClr val="FF0000"/>
          </a:solidFill>
          <a:ln>
            <a:solidFill>
              <a:schemeClr val="accent1">
                <a:shade val="50000"/>
                <a:hueMod val="94000"/>
              </a:schemeClr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КОРРУПЦИОГЕННЫЕ ФАКТОРЫ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s://b3.static.userimages.ru/img/5/6/9/bf152c9568f16390838877868fa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2345"/>
            <a:ext cx="2254102" cy="281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2317897" y="1064260"/>
            <a:ext cx="6707187" cy="3975573"/>
          </a:xfrm>
          <a:prstGeom prst="flowChartProcess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возможность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получения кем-либо из работников значительной,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сравнению с его официальным доходом, материальной выгоды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</a:p>
          <a:p>
            <a:endParaRPr lang="ru-RU" sz="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возможность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получения тех или иных выгод (преимуществ) для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Больницы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при взаимодействии с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Поставщиками МТ, ЛС и ИМН, также товаров и услуг;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простота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потенциальной коррупционной схемы, в частности небольшое число работников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Больницы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и внешних контрагентов, участие которых необходимо для реализации коррупционной схемы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</a:p>
          <a:p>
            <a:endParaRPr lang="ru-RU" sz="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распространенность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потенциальной коррупционной схемы, т.е. наличие информации о неоднократном использовании коррупционной схемы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Больнице;  </a:t>
            </a:r>
            <a:endParaRPr lang="ru-RU" sz="16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отсутствие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или неэффективность механизмов внутреннего контроля 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критической точке</a:t>
            </a:r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</a:p>
          <a:p>
            <a:endParaRPr lang="ru-RU" sz="5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недостаточная </a:t>
            </a:r>
            <a:r>
              <a:rPr lang="ru-RU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регламентация процессов в критической точке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76386" y="544480"/>
            <a:ext cx="10708943" cy="51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Оценка значимости коррупционных рисков нам основе </a:t>
            </a:r>
            <a:r>
              <a:rPr lang="ru-RU" sz="1600" b="1" dirty="0" err="1" smtClean="0">
                <a:solidFill>
                  <a:schemeClr val="bg1"/>
                </a:solidFill>
              </a:rPr>
              <a:t>коррупциогенных</a:t>
            </a:r>
            <a:r>
              <a:rPr lang="ru-RU" sz="1600" b="1" dirty="0" smtClean="0">
                <a:solidFill>
                  <a:schemeClr val="bg1"/>
                </a:solidFill>
              </a:rPr>
              <a:t> факторов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dirty="0"/>
          </a:p>
        </p:txBody>
      </p:sp>
      <p:pic>
        <p:nvPicPr>
          <p:cNvPr id="9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83" y="975380"/>
            <a:ext cx="588579" cy="5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84" y="1529559"/>
            <a:ext cx="588579" cy="5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80" y="2350801"/>
            <a:ext cx="588579" cy="5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81" y="3155733"/>
            <a:ext cx="588579" cy="5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80" y="3934993"/>
            <a:ext cx="588579" cy="5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505" y="4494791"/>
            <a:ext cx="588579" cy="5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93" y="-83403"/>
            <a:ext cx="8931349" cy="83436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5. РАНЖИРОВАНИЕ КОРРУПЦИОННЫХ РИСКОВ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aproekt.ucoz.net/12/man-with-grou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14" y="-1446028"/>
            <a:ext cx="28575000" cy="28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090" y="974719"/>
            <a:ext cx="2349795" cy="2111908"/>
          </a:xfrm>
          <a:prstGeom prst="rect">
            <a:avLst/>
          </a:prstGeom>
          <a:gradFill>
            <a:gsLst>
              <a:gs pos="53000">
                <a:schemeClr val="accent6">
                  <a:tint val="98000"/>
                  <a:hueMod val="94000"/>
                  <a:satMod val="130000"/>
                  <a:lumMod val="128000"/>
                </a:schemeClr>
              </a:gs>
              <a:gs pos="100000">
                <a:schemeClr val="accent6">
                  <a:shade val="94000"/>
                  <a:lumMod val="88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Оценка возможного вреда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28760" y="693639"/>
            <a:ext cx="3209863" cy="326167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материальный ущерб </a:t>
            </a:r>
            <a:r>
              <a:rPr lang="ru-RU" sz="1600" b="1" dirty="0" smtClean="0">
                <a:solidFill>
                  <a:schemeClr val="bg1"/>
                </a:solidFill>
              </a:rPr>
              <a:t>Больнице,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  в том числе необоснованное </a:t>
            </a:r>
            <a:r>
              <a:rPr lang="ru-RU" sz="1600" b="1" dirty="0">
                <a:solidFill>
                  <a:schemeClr val="bg1"/>
                </a:solidFill>
              </a:rPr>
              <a:t>увеличение расходов </a:t>
            </a:r>
            <a:r>
              <a:rPr lang="ru-RU" sz="1600" b="1" dirty="0" smtClean="0">
                <a:solidFill>
                  <a:schemeClr val="bg1"/>
                </a:solidFill>
              </a:rPr>
              <a:t>на </a:t>
            </a:r>
            <a:r>
              <a:rPr lang="ru-RU" sz="1600" b="1" dirty="0">
                <a:solidFill>
                  <a:schemeClr val="bg1"/>
                </a:solidFill>
              </a:rPr>
              <a:t>закупку товаров </a:t>
            </a:r>
            <a:r>
              <a:rPr lang="ru-RU" sz="1600" b="1" dirty="0" smtClean="0">
                <a:solidFill>
                  <a:schemeClr val="bg1"/>
                </a:solidFill>
              </a:rPr>
              <a:t>и </a:t>
            </a:r>
            <a:r>
              <a:rPr lang="ru-RU" sz="1600" b="1" dirty="0">
                <a:solidFill>
                  <a:schemeClr val="bg1"/>
                </a:solidFill>
              </a:rPr>
              <a:t>услуг, расходы на подготовку 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 </a:t>
            </a:r>
            <a:r>
              <a:rPr lang="ru-RU" sz="1600" b="1" dirty="0">
                <a:solidFill>
                  <a:schemeClr val="bg1"/>
                </a:solidFill>
              </a:rPr>
              <a:t>судебным </a:t>
            </a:r>
            <a:r>
              <a:rPr lang="ru-RU" sz="1600" b="1" dirty="0" smtClean="0">
                <a:solidFill>
                  <a:schemeClr val="bg1"/>
                </a:solidFill>
              </a:rPr>
              <a:t>разбирательствам 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и </a:t>
            </a:r>
            <a:r>
              <a:rPr lang="ru-RU" sz="1600" b="1" dirty="0">
                <a:solidFill>
                  <a:schemeClr val="bg1"/>
                </a:solidFill>
              </a:rPr>
              <a:t>судебные издержки, штрафы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за </a:t>
            </a:r>
            <a:r>
              <a:rPr lang="ru-RU" sz="1600" b="1" dirty="0">
                <a:solidFill>
                  <a:schemeClr val="bg1"/>
                </a:solidFill>
              </a:rPr>
              <a:t>коррупционные правонарушения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10828" y="4157329"/>
            <a:ext cx="2931093" cy="819800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вред национальной безопасности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876311" y="1392864"/>
            <a:ext cx="3033193" cy="358426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err="1">
                <a:solidFill>
                  <a:schemeClr val="bg1"/>
                </a:solidFill>
              </a:rPr>
              <a:t>репутационный</a:t>
            </a:r>
            <a:r>
              <a:rPr lang="ru-RU" sz="1800" b="1" dirty="0">
                <a:solidFill>
                  <a:schemeClr val="bg1"/>
                </a:solidFill>
              </a:rPr>
              <a:t> ущерб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Больнице, </a:t>
            </a:r>
            <a:r>
              <a:rPr lang="ru-RU" sz="1600" b="1" dirty="0">
                <a:solidFill>
                  <a:schemeClr val="bg1"/>
                </a:solidFill>
              </a:rPr>
              <a:t>в том числе негативные публикации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в </a:t>
            </a:r>
            <a:r>
              <a:rPr lang="ru-RU" sz="1600" b="1" dirty="0">
                <a:solidFill>
                  <a:schemeClr val="bg1"/>
                </a:solidFill>
              </a:rPr>
              <a:t>средствах массовой информации, резонансные судебные разбирательства, многочисленные жалобы и претензии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со </a:t>
            </a:r>
            <a:r>
              <a:rPr lang="ru-RU" sz="1600" b="1" dirty="0">
                <a:solidFill>
                  <a:schemeClr val="bg1"/>
                </a:solidFill>
              </a:rPr>
              <a:t>стороны граждан 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и </a:t>
            </a:r>
            <a:r>
              <a:rPr lang="ru-RU" sz="1600" b="1" dirty="0">
                <a:solidFill>
                  <a:schemeClr val="bg1"/>
                </a:solidFill>
              </a:rPr>
              <a:t>организаций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876311" y="662897"/>
            <a:ext cx="2995905" cy="623644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вред жизни и здоровью граждан</a:t>
            </a:r>
          </a:p>
        </p:txBody>
      </p:sp>
      <p:pic>
        <p:nvPicPr>
          <p:cNvPr id="15" name="Picture 2" descr="Картинки для презентаций.Человечки.Выбор пути по стрелка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23" y="3184996"/>
            <a:ext cx="1902487" cy="17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1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7" y="0"/>
            <a:ext cx="8931349" cy="83436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5. РАНЖИРОВАНИЕ КОРРУПЦИОННЫХ РИСКОВ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aproekt.ucoz.net/12/man-with-group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14" y="-1446028"/>
            <a:ext cx="28575000" cy="28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477" y="789318"/>
            <a:ext cx="2332442" cy="773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ЗНАЧИМОСТЬ РИСКА</a:t>
            </a:r>
            <a:endParaRPr 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5041" y="776113"/>
            <a:ext cx="2661501" cy="773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ВЕРОЯТНОСТЬ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84664" y="789318"/>
            <a:ext cx="2177154" cy="773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ВОЗМОЖНЫЙ ВРЕД</a:t>
            </a:r>
            <a:endParaRPr lang="ru-RU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21225" y="1781711"/>
            <a:ext cx="5970494" cy="8580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Базовый вариант матрицы оценки значимости рисков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2654993" y="813649"/>
            <a:ext cx="450200" cy="725001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Умножение 4"/>
          <p:cNvSpPr/>
          <p:nvPr/>
        </p:nvSpPr>
        <p:spPr>
          <a:xfrm>
            <a:off x="5968301" y="888034"/>
            <a:ext cx="608289" cy="52756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21224" y="2639730"/>
            <a:ext cx="5423766" cy="2432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068099"/>
              </p:ext>
            </p:extLst>
          </p:nvPr>
        </p:nvGraphicFramePr>
        <p:xfrm>
          <a:off x="1721224" y="2530366"/>
          <a:ext cx="6289978" cy="2881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Документ" r:id="rId4" imgW="5925852" imgH="2715269" progId="Word.Document.12">
                  <p:embed/>
                </p:oleObj>
              </mc:Choice>
              <mc:Fallback>
                <p:oleObj name="Документ" r:id="rId4" imgW="5925852" imgH="27152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224" y="2530366"/>
                        <a:ext cx="6289978" cy="2881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6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7" y="0"/>
            <a:ext cx="8931349" cy="83436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6. РАЗРАБОТКА МЕР ПО МИНИМИЗАЦИИ КОРРУПЦИОННЫХ РИСКОВ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aproekt.ucoz.net/12/man-with-grou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14" y="-1446028"/>
            <a:ext cx="28575000" cy="28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6966" y="894229"/>
            <a:ext cx="7688776" cy="649347"/>
          </a:xfrm>
          <a:prstGeom prst="rect">
            <a:avLst/>
          </a:prstGeom>
          <a:solidFill>
            <a:srgbClr val="FFC000">
              <a:alpha val="92000"/>
            </a:srgbClr>
          </a:solidFill>
          <a:ln>
            <a:solidFill>
              <a:schemeClr val="accent3">
                <a:tint val="76000"/>
                <a:hueMod val="94000"/>
                <a:alpha val="63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Совершенствование </a:t>
            </a:r>
            <a:r>
              <a:rPr lang="ru-RU" sz="2200" b="1" i="1" dirty="0">
                <a:solidFill>
                  <a:schemeClr val="bg1"/>
                </a:solidFill>
                <a:latin typeface="Liberation Serif" panose="02020603050405020304" pitchFamily="18" charset="0"/>
              </a:rPr>
              <a:t>контрольных и мониторинговых процедур</a:t>
            </a:r>
          </a:p>
        </p:txBody>
      </p:sp>
      <p:pic>
        <p:nvPicPr>
          <p:cNvPr id="17416" name="Picture 8" descr="https://image.jimcdn.com/app/cms/image/transf/dimension=1920x1024:format=png/path/s75c9f6f0c3bffa9e/image/i90c92d00d605c50d/version/1562016506/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" y="475196"/>
            <a:ext cx="1192538" cy="106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427" y="1652210"/>
            <a:ext cx="7459125" cy="3382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Arial Narrow" panose="020B0606020202030204" pitchFamily="34" charset="0"/>
              </a:rPr>
              <a:t>      совершенствование </a:t>
            </a:r>
            <a:r>
              <a:rPr lang="ru-RU" dirty="0">
                <a:latin typeface="Arial Narrow" panose="020B0606020202030204" pitchFamily="34" charset="0"/>
              </a:rPr>
              <a:t>механизмов выявления конфликта интересов в деятельности работников </a:t>
            </a:r>
            <a:r>
              <a:rPr lang="ru-RU" dirty="0" smtClean="0">
                <a:latin typeface="Arial Narrow" panose="020B0606020202030204" pitchFamily="34" charset="0"/>
              </a:rPr>
              <a:t>Больницы, </a:t>
            </a:r>
            <a:r>
              <a:rPr lang="ru-RU" dirty="0">
                <a:latin typeface="Arial Narrow" panose="020B0606020202030204" pitchFamily="34" charset="0"/>
              </a:rPr>
              <a:t>в том числе путем внедрения специализированного программного обеспечения, позволяющего сопоставить информацию о родственниках работников с информацией о </a:t>
            </a:r>
            <a:r>
              <a:rPr lang="ru-RU" dirty="0" smtClean="0">
                <a:latin typeface="Arial Narrow" panose="020B0606020202030204" pitchFamily="34" charset="0"/>
              </a:rPr>
              <a:t>наличии зарегистрированных ТОО или ИП</a:t>
            </a:r>
            <a:endParaRPr lang="ru-RU" dirty="0" smtClean="0">
              <a:latin typeface="Arial Narrow" panose="020B0606020202030204" pitchFamily="34" charset="0"/>
            </a:endParaRPr>
          </a:p>
          <a:p>
            <a:endParaRPr lang="ru-RU" sz="500" dirty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      совершенствование </a:t>
            </a:r>
            <a:r>
              <a:rPr lang="ru-RU" dirty="0">
                <a:latin typeface="Arial Narrow" panose="020B0606020202030204" pitchFamily="34" charset="0"/>
              </a:rPr>
              <a:t>механизмов, позволяющих работникам организации своевременно сообщить 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о </a:t>
            </a:r>
            <a:r>
              <a:rPr lang="ru-RU" dirty="0">
                <a:latin typeface="Arial Narrow" panose="020B0606020202030204" pitchFamily="34" charset="0"/>
              </a:rPr>
              <a:t>замеченных ими случаях возможных коррупционных нарушений, в том числе о ситуациях, когда </a:t>
            </a:r>
            <a:r>
              <a:rPr lang="ru-RU" dirty="0" smtClean="0">
                <a:latin typeface="Arial Narrow" panose="020B0606020202030204" pitchFamily="34" charset="0"/>
              </a:rPr>
              <a:t/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в </a:t>
            </a:r>
            <a:r>
              <a:rPr lang="ru-RU" dirty="0">
                <a:latin typeface="Arial Narrow" panose="020B0606020202030204" pitchFamily="34" charset="0"/>
              </a:rPr>
              <a:t>предполагаемые коррупционные правонарушения вовлечены их </a:t>
            </a:r>
            <a:r>
              <a:rPr lang="ru-RU" dirty="0" smtClean="0">
                <a:latin typeface="Arial Narrow" panose="020B0606020202030204" pitchFamily="34" charset="0"/>
              </a:rPr>
              <a:t>руководители</a:t>
            </a:r>
          </a:p>
          <a:p>
            <a:endParaRPr lang="ru-RU" sz="500" dirty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      мониторинг </a:t>
            </a:r>
            <a:r>
              <a:rPr lang="ru-RU" dirty="0">
                <a:latin typeface="Arial Narrow" panose="020B0606020202030204" pitchFamily="34" charset="0"/>
              </a:rPr>
              <a:t>информации о возможных коррупционных правонарушениях, совершенных работниками </a:t>
            </a:r>
            <a:r>
              <a:rPr lang="ru-RU" dirty="0" smtClean="0">
                <a:latin typeface="Arial Narrow" panose="020B0606020202030204" pitchFamily="34" charset="0"/>
              </a:rPr>
              <a:t>Больницы, </a:t>
            </a:r>
            <a:r>
              <a:rPr lang="ru-RU" dirty="0">
                <a:latin typeface="Arial Narrow" panose="020B0606020202030204" pitchFamily="34" charset="0"/>
              </a:rPr>
              <a:t>в том числе жалоб и обращений граждан и организаций, публикаций в средствах массовой информации (например, создание эффективной "горячей линии</a:t>
            </a:r>
            <a:r>
              <a:rPr lang="ru-RU" dirty="0" smtClean="0">
                <a:latin typeface="Arial Narrow" panose="020B0606020202030204" pitchFamily="34" charset="0"/>
              </a:rPr>
              <a:t>")</a:t>
            </a:r>
          </a:p>
          <a:p>
            <a:endParaRPr lang="ru-RU" sz="500" dirty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       совершенствование </a:t>
            </a:r>
            <a:r>
              <a:rPr lang="ru-RU" dirty="0">
                <a:latin typeface="Arial Narrow" panose="020B0606020202030204" pitchFamily="34" charset="0"/>
              </a:rPr>
              <a:t>механизмов внутреннего контроля за исполнением работниками </a:t>
            </a:r>
            <a:r>
              <a:rPr lang="ru-RU" dirty="0" smtClean="0">
                <a:latin typeface="Arial Narrow" panose="020B0606020202030204" pitchFamily="34" charset="0"/>
              </a:rPr>
              <a:t>Больницы </a:t>
            </a:r>
            <a:r>
              <a:rPr lang="ru-RU" dirty="0">
                <a:latin typeface="Arial Narrow" panose="020B0606020202030204" pitchFamily="34" charset="0"/>
              </a:rPr>
              <a:t>своих обязанностей, с учетом вероятных способов обхода внедренных процедур </a:t>
            </a:r>
            <a:r>
              <a:rPr lang="ru-RU" dirty="0" smtClean="0">
                <a:latin typeface="Arial Narrow" panose="020B0606020202030204" pitchFamily="34" charset="0"/>
              </a:rPr>
              <a:t>контроля</a:t>
            </a:r>
          </a:p>
          <a:p>
            <a:endParaRPr lang="ru-RU" sz="500" dirty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      совершенствование </a:t>
            </a:r>
            <a:r>
              <a:rPr lang="ru-RU" dirty="0">
                <a:latin typeface="Arial Narrow" panose="020B0606020202030204" pitchFamily="34" charset="0"/>
              </a:rPr>
              <a:t>процедур внутреннего бухгалтерского и финансового </a:t>
            </a:r>
            <a:r>
              <a:rPr lang="ru-RU" dirty="0" smtClean="0">
                <a:latin typeface="Arial Narrow" panose="020B0606020202030204" pitchFamily="34" charset="0"/>
              </a:rPr>
              <a:t>контроля  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1" name="Picture 8" descr="https://image.jimcdn.com/app/cms/image/transf/dimension=1920x1024:format=png/path/s75c9f6f0c3bffa9e/image/i90c92d00d605c50d/version/1562016506/ima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9" y="1745373"/>
            <a:ext cx="368001" cy="2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image.jimcdn.com/app/cms/image/transf/dimension=1920x1024:format=png/path/s75c9f6f0c3bffa9e/image/i90c92d00d605c50d/version/1562016506/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3" y="2699922"/>
            <a:ext cx="305172" cy="2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image.jimcdn.com/app/cms/image/transf/dimension=1920x1024:format=png/path/s75c9f6f0c3bffa9e/image/i90c92d00d605c50d/version/1562016506/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4" y="3343547"/>
            <a:ext cx="305172" cy="2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image.jimcdn.com/app/cms/image/transf/dimension=1920x1024:format=png/path/s75c9f6f0c3bffa9e/image/i90c92d00d605c50d/version/1562016506/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74" y="4100648"/>
            <a:ext cx="305172" cy="2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image.jimcdn.com/app/cms/image/transf/dimension=1920x1024:format=png/path/s75c9f6f0c3bffa9e/image/i90c92d00d605c50d/version/1562016506/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3" y="4584349"/>
            <a:ext cx="305172" cy="2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ic.pics.livejournal.com/egor_23/73280836/4028557/4028557_original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54" y="2036843"/>
            <a:ext cx="2485326" cy="310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1" y="-86662"/>
            <a:ext cx="8931349" cy="83436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6. РАЗРАБОТКА МЕР ПО МИНИМИЗАЦИИ КОРРУПЦИОННЫХ РИСКОВ 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1885" y="808277"/>
            <a:ext cx="7273459" cy="760465"/>
          </a:xfrm>
          <a:prstGeom prst="rect">
            <a:avLst/>
          </a:prstGeom>
          <a:solidFill>
            <a:srgbClr val="FFC000">
              <a:alpha val="92000"/>
            </a:srgbClr>
          </a:solidFill>
          <a:ln>
            <a:solidFill>
              <a:schemeClr val="accent3">
                <a:tint val="76000"/>
                <a:hueMod val="94000"/>
                <a:alpha val="63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Liberation Serif" panose="02020603050405020304" pitchFamily="18" charset="0"/>
              </a:rPr>
              <a:t>Информационные и образовательные мероприятия</a:t>
            </a:r>
          </a:p>
        </p:txBody>
      </p:sp>
      <p:pic>
        <p:nvPicPr>
          <p:cNvPr id="17416" name="Picture 8" descr="https://image.jimcdn.com/app/cms/image/transf/dimension=1920x1024:format=png/path/s75c9f6f0c3bffa9e/image/i90c92d00d605c50d/version/1562016506/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2" y="500361"/>
            <a:ext cx="1192538" cy="106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103" y="1647573"/>
            <a:ext cx="6073924" cy="33826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 smtClean="0">
                <a:latin typeface="Arial Narrow" panose="020B0606020202030204" pitchFamily="34" charset="0"/>
              </a:rPr>
              <a:t>       размещение </a:t>
            </a:r>
            <a:r>
              <a:rPr lang="ru-RU" sz="1800" dirty="0">
                <a:latin typeface="Arial Narrow" panose="020B0606020202030204" pitchFamily="34" charset="0"/>
              </a:rPr>
              <a:t>информации об ответственности </a:t>
            </a:r>
            <a:r>
              <a:rPr lang="ru-RU" sz="1800" dirty="0" smtClean="0"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за </a:t>
            </a:r>
            <a:r>
              <a:rPr lang="ru-RU" sz="1800" dirty="0">
                <a:latin typeface="Arial Narrow" panose="020B0606020202030204" pitchFamily="34" charset="0"/>
              </a:rPr>
              <a:t>коррупционные правонарушения в зданиях </a:t>
            </a:r>
            <a:r>
              <a:rPr lang="ru-RU" sz="1800" dirty="0" smtClean="0">
                <a:latin typeface="Arial Narrow" panose="020B0606020202030204" pitchFamily="34" charset="0"/>
              </a:rPr>
              <a:t>Больницы </a:t>
            </a:r>
            <a:r>
              <a:rPr lang="ru-RU" sz="1800" dirty="0" smtClean="0"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и </a:t>
            </a:r>
            <a:r>
              <a:rPr lang="ru-RU" sz="1800" dirty="0">
                <a:latin typeface="Arial Narrow" panose="020B0606020202030204" pitchFamily="34" charset="0"/>
              </a:rPr>
              <a:t>на официальном сайте организации</a:t>
            </a:r>
            <a:r>
              <a:rPr lang="ru-RU" sz="1800" dirty="0" smtClean="0">
                <a:latin typeface="Arial Narrow" panose="020B0606020202030204" pitchFamily="34" charset="0"/>
              </a:rPr>
              <a:t>;</a:t>
            </a:r>
          </a:p>
          <a:p>
            <a:endParaRPr lang="ru-RU" sz="600" dirty="0">
              <a:latin typeface="Arial Narrow" panose="020B0606020202030204" pitchFamily="34" charset="0"/>
            </a:endParaRPr>
          </a:p>
          <a:p>
            <a:r>
              <a:rPr lang="ru-RU" sz="1800" dirty="0" smtClean="0">
                <a:latin typeface="Arial Narrow" panose="020B0606020202030204" pitchFamily="34" charset="0"/>
              </a:rPr>
              <a:t>      проведение </a:t>
            </a:r>
            <a:r>
              <a:rPr lang="ru-RU" sz="1800" dirty="0">
                <a:latin typeface="Arial Narrow" panose="020B0606020202030204" pitchFamily="34" charset="0"/>
              </a:rPr>
              <a:t>методических совещаний, семинаров, круглых столов, по вопросам противодействия коррупции, </a:t>
            </a:r>
            <a:r>
              <a:rPr lang="ru-RU" sz="1800" dirty="0" smtClean="0"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в особенности </a:t>
            </a:r>
            <a:r>
              <a:rPr lang="ru-RU" sz="1800" dirty="0">
                <a:latin typeface="Arial Narrow" panose="020B0606020202030204" pitchFamily="34" charset="0"/>
              </a:rPr>
              <a:t>для работников </a:t>
            </a:r>
            <a:r>
              <a:rPr lang="ru-RU" sz="1800" dirty="0" smtClean="0">
                <a:latin typeface="Arial Narrow" panose="020B0606020202030204" pitchFamily="34" charset="0"/>
              </a:rPr>
              <a:t>Больницы, </a:t>
            </a:r>
            <a:r>
              <a:rPr lang="ru-RU" sz="1800" dirty="0">
                <a:latin typeface="Arial Narrow" panose="020B0606020202030204" pitchFamily="34" charset="0"/>
              </a:rPr>
              <a:t>замещающих должности, связанные с коррупционными рисками</a:t>
            </a:r>
            <a:r>
              <a:rPr lang="ru-RU" sz="1800" dirty="0" smtClean="0">
                <a:latin typeface="Arial Narrow" panose="020B0606020202030204" pitchFamily="34" charset="0"/>
              </a:rPr>
              <a:t>;</a:t>
            </a:r>
          </a:p>
          <a:p>
            <a:endParaRPr lang="ru-RU" sz="600" dirty="0">
              <a:latin typeface="Arial Narrow" panose="020B0606020202030204" pitchFamily="34" charset="0"/>
            </a:endParaRPr>
          </a:p>
          <a:p>
            <a:r>
              <a:rPr lang="ru-RU" sz="1800" dirty="0" smtClean="0">
                <a:latin typeface="Arial Narrow" panose="020B0606020202030204" pitchFamily="34" charset="0"/>
              </a:rPr>
              <a:t>      повышение </a:t>
            </a:r>
            <a:r>
              <a:rPr lang="ru-RU" sz="1800" dirty="0">
                <a:latin typeface="Arial Narrow" panose="020B0606020202030204" pitchFamily="34" charset="0"/>
              </a:rPr>
              <a:t>квалификации работников </a:t>
            </a:r>
            <a:r>
              <a:rPr lang="ru-RU" sz="1800" dirty="0" smtClean="0">
                <a:latin typeface="Arial Narrow" panose="020B0606020202030204" pitchFamily="34" charset="0"/>
              </a:rPr>
              <a:t>Больницы, </a:t>
            </a:r>
            <a:r>
              <a:rPr lang="ru-RU" sz="1800" dirty="0">
                <a:latin typeface="Arial Narrow" panose="020B0606020202030204" pitchFamily="34" charset="0"/>
              </a:rPr>
              <a:t>ответственных за предупреждение коррупции, по вопросам управления коррупционными рисками.</a:t>
            </a:r>
          </a:p>
        </p:txBody>
      </p:sp>
      <p:pic>
        <p:nvPicPr>
          <p:cNvPr id="12" name="Picture 8" descr="https://image.jimcdn.com/app/cms/image/transf/dimension=1920x1024:format=png/path/s75c9f6f0c3bffa9e/image/i90c92d00d605c50d/version/1562016506/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2" y="1866292"/>
            <a:ext cx="305172" cy="2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image.jimcdn.com/app/cms/image/transf/dimension=1920x1024:format=png/path/s75c9f6f0c3bffa9e/image/i90c92d00d605c50d/version/1562016506/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2" y="2781971"/>
            <a:ext cx="305172" cy="2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image.jimcdn.com/app/cms/image/transf/dimension=1920x1024:format=png/path/s75c9f6f0c3bffa9e/image/i90c92d00d605c50d/version/1562016506/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0" y="3954074"/>
            <a:ext cx="305172" cy="2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66" y="2439635"/>
            <a:ext cx="4210050" cy="286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1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7" y="101304"/>
            <a:ext cx="8931349" cy="8343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7.</a:t>
            </a:r>
            <a:r>
              <a:rPr lang="ru-RU" sz="2200" b="1" dirty="0"/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ОформлениЕ</a:t>
            </a:r>
            <a:r>
              <a:rPr lang="ru-RU" sz="2200" b="1" dirty="0" smtClean="0">
                <a:solidFill>
                  <a:schemeClr val="bg1"/>
                </a:solidFill>
              </a:rPr>
              <a:t>, </a:t>
            </a:r>
            <a:r>
              <a:rPr lang="ru-RU" sz="2200" b="1" dirty="0" err="1" smtClean="0">
                <a:solidFill>
                  <a:schemeClr val="bg1"/>
                </a:solidFill>
              </a:rPr>
              <a:t>согласованиЕ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и </a:t>
            </a:r>
            <a:r>
              <a:rPr lang="ru-RU" sz="2200" b="1" dirty="0" err="1" smtClean="0">
                <a:solidFill>
                  <a:schemeClr val="bg1"/>
                </a:solidFill>
              </a:rPr>
              <a:t>утверждениЕ</a:t>
            </a:r>
            <a:r>
              <a:rPr lang="ru-RU" sz="2200" b="1" dirty="0" smtClean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результатов оценки коррупционных рисков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aproekt.ucoz.net/12/man-with-grou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14" y="-1446028"/>
            <a:ext cx="28575000" cy="28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0" y="968126"/>
            <a:ext cx="3126441" cy="1217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 smtClean="0"/>
              <a:t>плана работы</a:t>
            </a:r>
            <a:endParaRPr lang="ru-RU" dirty="0" smtClean="0"/>
          </a:p>
          <a:p>
            <a:pPr algn="ctr"/>
            <a:r>
              <a:rPr lang="ru-RU" dirty="0" smtClean="0"/>
              <a:t>Реестра (карты) коррупционных рисков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193677" y="968126"/>
            <a:ext cx="2914470" cy="1217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Перечня должностей, связанных </a:t>
            </a:r>
            <a:br>
              <a:rPr lang="ru-RU" dirty="0" smtClean="0"/>
            </a:br>
            <a:r>
              <a:rPr lang="ru-RU" dirty="0" smtClean="0"/>
              <a:t>с коррупционным риском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175383" y="935665"/>
            <a:ext cx="2897629" cy="14310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проекта Плана мероприятий </a:t>
            </a:r>
            <a:br>
              <a:rPr lang="ru-RU" dirty="0" smtClean="0"/>
            </a:br>
            <a:r>
              <a:rPr lang="ru-RU" dirty="0" smtClean="0"/>
              <a:t>по минимизации коррупционных рисков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099297" y="2279566"/>
            <a:ext cx="4054288" cy="821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Направление </a:t>
            </a:r>
            <a:br>
              <a:rPr lang="ru-RU" dirty="0" smtClean="0"/>
            </a:br>
            <a:r>
              <a:rPr lang="ru-RU" dirty="0" smtClean="0"/>
              <a:t>для ознакомления </a:t>
            </a:r>
            <a:br>
              <a:rPr lang="ru-RU" dirty="0" smtClean="0"/>
            </a:br>
            <a:r>
              <a:rPr lang="ru-RU" dirty="0" smtClean="0"/>
              <a:t>в структурные подразделения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980243" y="3054527"/>
            <a:ext cx="6092769" cy="1035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Рассмотрение </a:t>
            </a:r>
            <a:r>
              <a:rPr lang="ru-RU" dirty="0"/>
              <a:t>на заседании Комиссии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соблюдению требований к служебному поведению работников </a:t>
            </a:r>
            <a:r>
              <a:rPr lang="ru-RU" dirty="0" smtClean="0"/>
              <a:t>Больницы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урегулированию конфликта интересов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4251593" y="4183034"/>
            <a:ext cx="3713107" cy="8851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Представление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утверждение </a:t>
            </a:r>
            <a:r>
              <a:rPr lang="ru-RU" smtClean="0"/>
              <a:t>директора Больницы</a:t>
            </a:r>
            <a:endParaRPr lang="ru-RU" dirty="0"/>
          </a:p>
        </p:txBody>
      </p:sp>
      <p:pic>
        <p:nvPicPr>
          <p:cNvPr id="13" name="Picture 10" descr="https://kurspresent.ru/assets/images/resources/167/missing-puzzle-piece-completion-500-clr-1142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21" y="2857598"/>
            <a:ext cx="2881511" cy="242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трелка вниз 30"/>
          <p:cNvSpPr/>
          <p:nvPr/>
        </p:nvSpPr>
        <p:spPr>
          <a:xfrm>
            <a:off x="1499347" y="2118250"/>
            <a:ext cx="484632" cy="40312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3840827" y="2074314"/>
            <a:ext cx="484632" cy="40312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540101" y="2743055"/>
            <a:ext cx="484632" cy="40312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7299919" y="2429805"/>
            <a:ext cx="484632" cy="67235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5865830" y="4022434"/>
            <a:ext cx="484632" cy="321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4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8000">
              <a:schemeClr val="bg2">
                <a:tint val="97000"/>
                <a:hueMod val="92000"/>
                <a:satMod val="169000"/>
                <a:lumMod val="164000"/>
                <a:alpha val="46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3087" y="60651"/>
            <a:ext cx="6400800" cy="97987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ОСНОВНЫЕ ПОНЯТИЯ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17277" y="1192268"/>
            <a:ext cx="4627178" cy="1763112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коррупционный риск </a:t>
            </a:r>
            <a:r>
              <a:rPr lang="ru-RU" sz="1800" dirty="0">
                <a:solidFill>
                  <a:schemeClr val="bg1"/>
                </a:solidFill>
                <a:latin typeface="Liberation Serif" panose="02020603050405020304" pitchFamily="18" charset="0"/>
              </a:rPr>
              <a:t>- возможность совершения работником организации, а также иными лицами </a:t>
            </a:r>
            <a:r>
              <a:rPr lang="ru-RU" sz="18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от </a:t>
            </a:r>
            <a:r>
              <a:rPr lang="ru-RU" sz="1800" dirty="0">
                <a:solidFill>
                  <a:schemeClr val="bg1"/>
                </a:solidFill>
                <a:latin typeface="Liberation Serif" panose="02020603050405020304" pitchFamily="18" charset="0"/>
              </a:rPr>
              <a:t>имени или в интересах организации коррупционного правонарушения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7277" y="3105807"/>
            <a:ext cx="4627178" cy="1633483"/>
          </a:xfr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оценка коррупционных рисков</a:t>
            </a:r>
            <a:r>
              <a:rPr lang="ru-RU" sz="2000" b="1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Liberation Serif" panose="02020603050405020304" pitchFamily="18" charset="0"/>
              </a:rPr>
              <a:t>- общий процесс идентификации, анализа и ранжирования коррупционных рисков</a:t>
            </a:r>
          </a:p>
          <a:p>
            <a:endParaRPr lang="ru-RU" dirty="0"/>
          </a:p>
        </p:txBody>
      </p:sp>
      <p:pic>
        <p:nvPicPr>
          <p:cNvPr id="3074" name="Picture 2" descr="https://sevastopol.su/sites/default/files/styles/node/public/2020-01-24/sud_leninskiy_rayon_prigovor_ivan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" y="1040524"/>
            <a:ext cx="4446656" cy="354042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5000">
              <a:schemeClr val="bg2">
                <a:tint val="97000"/>
                <a:hueMod val="92000"/>
                <a:satMod val="169000"/>
                <a:lumMod val="40000"/>
                <a:lumOff val="60000"/>
                <a:alpha val="58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8653" y="-16333"/>
            <a:ext cx="8793126" cy="8833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ОСНОВНОЙ ПОДХОД К ОЦЕНКЕ </a:t>
            </a:r>
            <a:b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КОРРУПЦИОННЫХ РИСКОВ В </a:t>
            </a:r>
            <a:r>
              <a:rPr lang="ru-RU" sz="20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БОЛЬНИЦЕ</a:t>
            </a:r>
            <a:endParaRPr lang="ru-RU" sz="20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009" y="866975"/>
            <a:ext cx="2660722" cy="41774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НАПРАВЛЕНИЯ ДЕЯТЕЛЬНОСТИ </a:t>
            </a: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С ВЫСОКИМИ КОРРУПЦИОННЫМИ РИСКАМИ</a:t>
            </a:r>
          </a:p>
          <a:p>
            <a:pPr algn="ctr"/>
            <a:endParaRPr lang="ru-RU" sz="4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закупка </a:t>
            </a:r>
            <a:r>
              <a:rPr lang="ru-RU" sz="1600" dirty="0">
                <a:latin typeface="Arial Narrow" panose="020B0606020202030204" pitchFamily="34" charset="0"/>
              </a:rPr>
              <a:t>товаров и услуг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для </a:t>
            </a:r>
            <a:r>
              <a:rPr lang="ru-RU" sz="1600" dirty="0">
                <a:latin typeface="Arial Narrow" panose="020B0606020202030204" pitchFamily="34" charset="0"/>
              </a:rPr>
              <a:t>нужд </a:t>
            </a:r>
            <a:r>
              <a:rPr lang="ru-RU" sz="1600" dirty="0" smtClean="0">
                <a:latin typeface="Arial Narrow" panose="020B0606020202030204" pitchFamily="34" charset="0"/>
              </a:rPr>
              <a:t>больницы;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endParaRPr lang="ru-RU" sz="400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получение </a:t>
            </a:r>
            <a:r>
              <a:rPr lang="ru-RU" sz="1600" dirty="0" smtClean="0">
                <a:latin typeface="Arial Narrow" panose="020B0606020202030204" pitchFamily="34" charset="0"/>
              </a:rPr>
              <a:t>на безвозмездной основе МТ, ЛС и ИМН;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endParaRPr lang="ru-RU" sz="400" dirty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Госпитализация плановых пациентов</a:t>
            </a:r>
            <a:r>
              <a:rPr lang="ru-RU" sz="1600" dirty="0" smtClean="0">
                <a:latin typeface="Arial Narrow" panose="020B0606020202030204" pitchFamily="34" charset="0"/>
              </a:rPr>
              <a:t>;</a:t>
            </a:r>
            <a:endParaRPr lang="ru-RU" sz="1600" dirty="0">
              <a:latin typeface="Arial Narrow" panose="020B0606020202030204" pitchFamily="34" charset="0"/>
            </a:endParaRPr>
          </a:p>
          <a:p>
            <a:endParaRPr lang="ru-RU" sz="400" dirty="0" smtClean="0">
              <a:latin typeface="Arial Narrow" panose="020B0606020202030204" pitchFamily="34" charset="0"/>
            </a:endParaRPr>
          </a:p>
          <a:p>
            <a:r>
              <a:rPr lang="ru-RU" sz="1600" dirty="0" smtClean="0">
                <a:latin typeface="Arial Narrow" panose="020B0606020202030204" pitchFamily="34" charset="0"/>
              </a:rPr>
              <a:t>распределение </a:t>
            </a:r>
            <a:r>
              <a:rPr lang="ru-RU" sz="1600" dirty="0">
                <a:latin typeface="Arial Narrow" panose="020B0606020202030204" pitchFamily="34" charset="0"/>
              </a:rPr>
              <a:t>фондов оплаты труда и принятии решений о премировании работников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7925" y="883309"/>
            <a:ext cx="5975926" cy="17889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</a:rPr>
              <a:t>ОСНОВНЫЕ КРИТЕРИИ</a:t>
            </a:r>
          </a:p>
          <a:p>
            <a:endParaRPr lang="ru-RU" sz="400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      наличие </a:t>
            </a:r>
            <a:r>
              <a:rPr lang="ru-RU" dirty="0">
                <a:latin typeface="Arial Narrow" panose="020B0606020202030204" pitchFamily="34" charset="0"/>
              </a:rPr>
              <a:t>лиц, стремящихся получить выгоду (преимущество</a:t>
            </a:r>
            <a:r>
              <a:rPr lang="ru-RU" dirty="0" smtClean="0">
                <a:latin typeface="Arial Narrow" panose="020B0606020202030204" pitchFamily="34" charset="0"/>
              </a:rPr>
              <a:t>);</a:t>
            </a:r>
            <a:endParaRPr lang="ru-RU" dirty="0">
              <a:latin typeface="Arial Narrow" panose="020B0606020202030204" pitchFamily="34" charset="0"/>
            </a:endParaRPr>
          </a:p>
          <a:p>
            <a:endParaRPr lang="ru-RU" sz="400" dirty="0" smtClean="0">
              <a:latin typeface="Arial Narrow" panose="020B0606020202030204" pitchFamily="34" charset="0"/>
            </a:endParaRPr>
          </a:p>
          <a:p>
            <a:r>
              <a:rPr lang="ru-RU" sz="1400" dirty="0" smtClean="0">
                <a:latin typeface="Arial Narrow" panose="020B0606020202030204" pitchFamily="34" charset="0"/>
              </a:rPr>
              <a:t>      </a:t>
            </a:r>
            <a:r>
              <a:rPr lang="ru-RU" dirty="0" smtClean="0">
                <a:latin typeface="Arial Narrow" panose="020B0606020202030204" pitchFamily="34" charset="0"/>
              </a:rPr>
              <a:t>взаимодействие с </a:t>
            </a:r>
            <a:r>
              <a:rPr lang="ru-RU" dirty="0" smtClean="0">
                <a:latin typeface="Arial Narrow" panose="020B0606020202030204" pitchFamily="34" charset="0"/>
              </a:rPr>
              <a:t>поставщиками;</a:t>
            </a:r>
            <a:r>
              <a:rPr lang="ru-RU" sz="1400" dirty="0" smtClean="0">
                <a:latin typeface="Arial Narrow" panose="020B0606020202030204" pitchFamily="34" charset="0"/>
              </a:rPr>
              <a:t>  </a:t>
            </a:r>
            <a:endParaRPr lang="ru-RU" sz="1400" dirty="0">
              <a:latin typeface="Arial Narrow" panose="020B0606020202030204" pitchFamily="34" charset="0"/>
            </a:endParaRPr>
          </a:p>
          <a:p>
            <a:endParaRPr lang="ru-RU" sz="400" dirty="0" smtClean="0">
              <a:latin typeface="Arial Narrow" panose="020B0606020202030204" pitchFamily="34" charset="0"/>
            </a:endParaRPr>
          </a:p>
          <a:p>
            <a:r>
              <a:rPr lang="ru-RU" dirty="0" smtClean="0">
                <a:latin typeface="Arial Narrow" panose="020B0606020202030204" pitchFamily="34" charset="0"/>
              </a:rPr>
              <a:t>      наличие </a:t>
            </a:r>
            <a:r>
              <a:rPr lang="ru-RU" dirty="0">
                <a:latin typeface="Arial Narrow" panose="020B0606020202030204" pitchFamily="34" charset="0"/>
              </a:rPr>
              <a:t>лиц, заинтересованных в получении недоступной им </a:t>
            </a:r>
            <a:r>
              <a:rPr lang="ru-RU" dirty="0" smtClean="0">
                <a:latin typeface="Arial Narrow" panose="020B0606020202030204" pitchFamily="34" charset="0"/>
              </a:rPr>
              <a:t>информации, </a:t>
            </a:r>
            <a:r>
              <a:rPr lang="ru-RU" dirty="0">
                <a:latin typeface="Arial Narrow" panose="020B0606020202030204" pitchFamily="34" charset="0"/>
              </a:rPr>
              <a:t>которой обладают работники организации</a:t>
            </a:r>
            <a:r>
              <a:rPr lang="ru-RU" sz="1400" dirty="0">
                <a:latin typeface="Arial Narrow" panose="020B0606020202030204" pitchFamily="34" charset="0"/>
              </a:rPr>
              <a:t>;</a:t>
            </a:r>
          </a:p>
          <a:p>
            <a:endParaRPr lang="ru-RU" sz="400" dirty="0" smtClean="0">
              <a:latin typeface="Arial Narrow" panose="020B0606020202030204" pitchFamily="34" charset="0"/>
            </a:endParaRPr>
          </a:p>
          <a:p>
            <a:r>
              <a:rPr lang="ru-RU" sz="1300" dirty="0" smtClean="0">
                <a:latin typeface="Arial Narrow" panose="020B0606020202030204" pitchFamily="34" charset="0"/>
              </a:rPr>
              <a:t>      наличие </a:t>
            </a:r>
            <a:r>
              <a:rPr lang="ru-RU" sz="1300" dirty="0">
                <a:latin typeface="Arial Narrow" panose="020B0606020202030204" pitchFamily="34" charset="0"/>
              </a:rPr>
              <a:t>сведений о распространенности коррупционных правонарушений </a:t>
            </a:r>
            <a:r>
              <a:rPr lang="ru-RU" sz="1300" dirty="0" smtClean="0">
                <a:latin typeface="Arial Narrow" panose="020B0606020202030204" pitchFamily="34" charset="0"/>
              </a:rPr>
              <a:t/>
            </a:r>
            <a:br>
              <a:rPr lang="ru-RU" sz="1300" dirty="0" smtClean="0">
                <a:latin typeface="Arial Narrow" panose="020B0606020202030204" pitchFamily="34" charset="0"/>
              </a:rPr>
            </a:br>
            <a:r>
              <a:rPr lang="ru-RU" sz="1300" dirty="0" smtClean="0">
                <a:latin typeface="Arial Narrow" panose="020B0606020202030204" pitchFamily="34" charset="0"/>
              </a:rPr>
              <a:t>в </a:t>
            </a:r>
            <a:r>
              <a:rPr lang="ru-RU" sz="1300" dirty="0" smtClean="0">
                <a:latin typeface="Arial Narrow" panose="020B0606020202030204" pitchFamily="34" charset="0"/>
              </a:rPr>
              <a:t>Больнице </a:t>
            </a:r>
            <a:r>
              <a:rPr lang="ru-RU" sz="1300" dirty="0">
                <a:latin typeface="Arial Narrow" panose="020B0606020202030204" pitchFamily="34" charset="0"/>
              </a:rPr>
              <a:t>в прошлом или аналогичных </a:t>
            </a:r>
            <a:r>
              <a:rPr lang="ru-RU" sz="1300" dirty="0" smtClean="0">
                <a:latin typeface="Arial Narrow" panose="020B0606020202030204" pitchFamily="34" charset="0"/>
              </a:rPr>
              <a:t>других медицинских организациях </a:t>
            </a:r>
            <a:endParaRPr lang="ru-RU" sz="1300" dirty="0">
              <a:latin typeface="Arial Narrow" panose="020B060602020203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381051" y="1328339"/>
            <a:ext cx="677919" cy="484632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95448" y="2758967"/>
            <a:ext cx="6015342" cy="624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Утверждение </a:t>
            </a:r>
            <a:r>
              <a:rPr lang="ru-RU" sz="1700" b="1" dirty="0">
                <a:solidFill>
                  <a:srgbClr val="FFFF00"/>
                </a:solidFill>
                <a:latin typeface="Arial Narrow" panose="020B0606020202030204" pitchFamily="34" charset="0"/>
              </a:rPr>
              <a:t>приказом руководителя организации </a:t>
            </a:r>
            <a:r>
              <a:rPr lang="ru-RU" sz="17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календарного плана </a:t>
            </a:r>
            <a:r>
              <a:rPr lang="ru-RU" sz="1700" b="1" dirty="0">
                <a:solidFill>
                  <a:srgbClr val="FFFF00"/>
                </a:solidFill>
                <a:latin typeface="Arial Narrow" panose="020B0606020202030204" pitchFamily="34" charset="0"/>
              </a:rPr>
              <a:t>проведения оценки коррупционных </a:t>
            </a:r>
            <a:r>
              <a:rPr lang="ru-RU" sz="17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рисков</a:t>
            </a:r>
            <a:endParaRPr lang="ru-RU" sz="17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0771" y="3445970"/>
            <a:ext cx="5744696" cy="169753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317837"/>
              </p:ext>
            </p:extLst>
          </p:nvPr>
        </p:nvGraphicFramePr>
        <p:xfrm>
          <a:off x="3239816" y="3706617"/>
          <a:ext cx="5590127" cy="1404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120"/>
                <a:gridCol w="939120"/>
                <a:gridCol w="939120"/>
                <a:gridCol w="939120"/>
                <a:gridCol w="939120"/>
                <a:gridCol w="894527"/>
              </a:tblGrid>
              <a:tr h="470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Мероприятие по минимизации коррупционного риска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Направление деятельности (бизнес-процесс)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Критическая точка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Срок (периодичность) реализации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Ответственный за реализацию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Планируемый результат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187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187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187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3.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673954" y="3472452"/>
            <a:ext cx="577564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 мероприятий по минимизации коррупционных рисков на </a:t>
            </a:r>
            <a:r>
              <a:rPr lang="ru-RU" altLang="ru-RU" sz="10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08" y="2367107"/>
            <a:ext cx="588579" cy="5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08" y="2859238"/>
            <a:ext cx="588579" cy="5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47" y="3385911"/>
            <a:ext cx="588579" cy="5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86" y="3690328"/>
            <a:ext cx="588579" cy="58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65" y="1123507"/>
            <a:ext cx="374309" cy="37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65" y="1410051"/>
            <a:ext cx="374309" cy="37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72" y="1666920"/>
            <a:ext cx="374309" cy="37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s://us-ms.gr-cdn.com/getresponse-SH2aq/photos/275db182-baaf-48da-80ec-5aff1510af8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16" y="2128750"/>
            <a:ext cx="374309" cy="37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5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rgbClr val="3596BE">
                <a:alpha val="46000"/>
              </a:srgbClr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9088821" cy="6069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ОБЩИЙ ПОРЯДОК ОЦЕНКИ КОРРУПЦИОННЫХ РИСКОВ</a:t>
            </a:r>
            <a:endParaRPr lang="ru-RU" sz="2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91225" y="459122"/>
            <a:ext cx="3332458" cy="468437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5" name="Блок-схема: данные 34"/>
          <p:cNvSpPr/>
          <p:nvPr/>
        </p:nvSpPr>
        <p:spPr>
          <a:xfrm>
            <a:off x="2100651" y="586502"/>
            <a:ext cx="6931706" cy="398726"/>
          </a:xfrm>
          <a:prstGeom prst="flowChartInputOutput">
            <a:avLst/>
          </a:prstGeom>
          <a:solidFill>
            <a:srgbClr val="7030A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1. Подготовительный этап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36" name="Блок-схема: данные 35"/>
          <p:cNvSpPr/>
          <p:nvPr/>
        </p:nvSpPr>
        <p:spPr>
          <a:xfrm>
            <a:off x="2072418" y="1054007"/>
            <a:ext cx="6988169" cy="412326"/>
          </a:xfrm>
          <a:prstGeom prst="flowChartInputOutput">
            <a:avLst/>
          </a:prstGeom>
          <a:solidFill>
            <a:srgbClr val="7030A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2. Этап описания </a:t>
            </a:r>
            <a:r>
              <a:rPr lang="ru-RU" sz="1600" b="1" dirty="0" smtClean="0">
                <a:solidFill>
                  <a:srgbClr val="FFFF00"/>
                </a:solidFill>
              </a:rPr>
              <a:t>плана работы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38" name="Блок-схема: данные 37"/>
          <p:cNvSpPr/>
          <p:nvPr/>
        </p:nvSpPr>
        <p:spPr>
          <a:xfrm>
            <a:off x="2100650" y="1535112"/>
            <a:ext cx="6959937" cy="768004"/>
          </a:xfrm>
          <a:prstGeom prst="flowChartInputOutput">
            <a:avLst/>
          </a:prstGeom>
          <a:solidFill>
            <a:srgbClr val="7030A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3. Идентификация  коррупционных рисков – выделение 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«критических» точек  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39" name="Блок-схема: данные 38"/>
          <p:cNvSpPr/>
          <p:nvPr/>
        </p:nvSpPr>
        <p:spPr>
          <a:xfrm>
            <a:off x="2100648" y="2382132"/>
            <a:ext cx="6931707" cy="464922"/>
          </a:xfrm>
          <a:prstGeom prst="flowChartInputOutput">
            <a:avLst/>
          </a:prstGeom>
          <a:solidFill>
            <a:srgbClr val="7030A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4. Анализ коррупционных рисков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41" name="Блок-схема: данные 40"/>
          <p:cNvSpPr/>
          <p:nvPr/>
        </p:nvSpPr>
        <p:spPr>
          <a:xfrm>
            <a:off x="2102912" y="2936371"/>
            <a:ext cx="6985908" cy="464922"/>
          </a:xfrm>
          <a:prstGeom prst="flowChartInputOutput">
            <a:avLst/>
          </a:prstGeom>
          <a:solidFill>
            <a:srgbClr val="7030A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5. Ранжирование коррупционных рисков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42" name="Блок-схема: данные 41"/>
          <p:cNvSpPr/>
          <p:nvPr/>
        </p:nvSpPr>
        <p:spPr>
          <a:xfrm>
            <a:off x="2100650" y="3490611"/>
            <a:ext cx="6931707" cy="753246"/>
          </a:xfrm>
          <a:prstGeom prst="flowChartInputOutput">
            <a:avLst/>
          </a:prstGeom>
          <a:solidFill>
            <a:srgbClr val="7030A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6. Разработка мер по минимизации коррупционных рисков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43" name="Блок-схема: данные 42"/>
          <p:cNvSpPr/>
          <p:nvPr/>
        </p:nvSpPr>
        <p:spPr>
          <a:xfrm>
            <a:off x="2100650" y="4333175"/>
            <a:ext cx="7022328" cy="696025"/>
          </a:xfrm>
          <a:prstGeom prst="flowChartInputOutput">
            <a:avLst/>
          </a:prstGeom>
          <a:solidFill>
            <a:srgbClr val="7030A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7. Оформление, согласование 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и утверждение результатов оценки коррупционных рисков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44" name="Picture 2" descr="https://3.bp.blogspot.com/-GEBqRExgoDE/V9d3qpab32I/AAAAAAAAKDM/w-g9EEPyaqQC6ruZ-MJRKrkbPDURYTengCEw/s1600/Ocenka-biznec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62" y="648543"/>
            <a:ext cx="2275313" cy="23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7" y="101304"/>
            <a:ext cx="8931349" cy="83436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1. ЭТАП ПОДГОТОВКИ К ПРОВЕДЕНИЮ ОЦЕНКИ КОРРУПЦИОННЫХ РИСКОВ В </a:t>
            </a:r>
            <a:r>
              <a:rPr lang="ru-RU" sz="2400" b="1" dirty="0" smtClean="0">
                <a:solidFill>
                  <a:schemeClr val="bg1"/>
                </a:solidFill>
              </a:rPr>
              <a:t>БОЛЬНИЦЕ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aproekt.ucoz.net/12/man-with-grou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14" y="-1446028"/>
            <a:ext cx="28575000" cy="28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64" y="816797"/>
            <a:ext cx="3747978" cy="29983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207" y="935665"/>
            <a:ext cx="3911635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Утверждение методики оценки коррупционных рисков</a:t>
            </a:r>
            <a:endParaRPr lang="ru-RU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9808" y="3343858"/>
            <a:ext cx="3577186" cy="1281233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  </a:t>
            </a:r>
            <a:r>
              <a:rPr lang="ru-RU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Определение должностного лица/коллегиального органа, ответственного за проведение оценки</a:t>
            </a:r>
            <a:endParaRPr lang="ru-RU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71733" y="3792003"/>
            <a:ext cx="4697189" cy="13021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Формирование перечня и подборки необходимых локальных нормативных актов и иных документов</a:t>
            </a:r>
            <a:endParaRPr lang="ru-RU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7336" y="1976803"/>
            <a:ext cx="3221665" cy="119586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Принятие приказа </a:t>
            </a:r>
            <a:br>
              <a:rPr lang="ru-RU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 проведении оценки коррупционных рисков</a:t>
            </a:r>
            <a:endParaRPr lang="ru-RU" sz="2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114799" y="1405664"/>
            <a:ext cx="1404198" cy="1382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4614974" y="2147919"/>
            <a:ext cx="998567" cy="33613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185060" y="2954056"/>
            <a:ext cx="1555349" cy="69070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Прямая со стрелкой 6144"/>
          <p:cNvCxnSpPr/>
          <p:nvPr/>
        </p:nvCxnSpPr>
        <p:spPr>
          <a:xfrm flipH="1" flipV="1">
            <a:off x="7263439" y="3282492"/>
            <a:ext cx="10633" cy="49449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1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73" y="15212"/>
            <a:ext cx="8931349" cy="62329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2. ЭТАП ОПИСАНИЯ </a:t>
            </a:r>
            <a:r>
              <a:rPr lang="ru-RU" sz="2400" b="1" dirty="0" smtClean="0">
                <a:solidFill>
                  <a:schemeClr val="bg1"/>
                </a:solidFill>
              </a:rPr>
              <a:t>ПЛАНА РАБОТЫ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65382" y="2887873"/>
            <a:ext cx="3676540" cy="2169042"/>
          </a:xfrm>
          <a:prstGeom prst="wedgeRoundRectCallout">
            <a:avLst>
              <a:gd name="adj1" fmla="val -878"/>
              <a:gd name="adj2" fmla="val -58521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Б</a:t>
            </a:r>
            <a:r>
              <a:rPr lang="ru-RU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изнес-процесс</a:t>
            </a:r>
            <a:r>
              <a:rPr lang="ru-RU" sz="1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ru-RU" sz="1500" b="1" dirty="0">
                <a:solidFill>
                  <a:srgbClr val="FFFF00"/>
                </a:solidFill>
                <a:latin typeface="Arial Narrow" panose="020B0606020202030204" pitchFamily="34" charset="0"/>
              </a:rPr>
              <a:t>- регулярно повторяющаяся последовательность взаимосвязанных действий структурных подразделений и отдельных работников организации, направленных </a:t>
            </a:r>
            <a:r>
              <a:rPr lang="ru-RU" sz="15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/>
            </a:r>
            <a:br>
              <a:rPr lang="ru-RU" sz="15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</a:br>
            <a:r>
              <a:rPr lang="ru-RU" sz="15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на </a:t>
            </a:r>
            <a:r>
              <a:rPr lang="ru-RU" sz="1500" b="1" dirty="0">
                <a:solidFill>
                  <a:srgbClr val="FFFF00"/>
                </a:solidFill>
                <a:latin typeface="Arial Narrow" panose="020B0606020202030204" pitchFamily="34" charset="0"/>
              </a:rPr>
              <a:t>реализацию уставных целей (функций) организации (например, отдельным бизнес-процессом является закупочная деятельность организации</a:t>
            </a:r>
            <a:r>
              <a:rPr lang="ru-RU" sz="1500" dirty="0">
                <a:solidFill>
                  <a:srgbClr val="FFC000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969579" y="725214"/>
            <a:ext cx="1983532" cy="1794720"/>
          </a:xfrm>
          <a:prstGeom prst="flowChartAlternateProcess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внутренних документов организации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778875" y="757093"/>
            <a:ext cx="1770972" cy="1762841"/>
          </a:xfrm>
          <a:prstGeom prst="flowChartAlternateProcess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внешней среды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283926" y="752918"/>
            <a:ext cx="2574955" cy="1735137"/>
          </a:xfrm>
          <a:prstGeom prst="flowChartAlternateProcess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Интервью </a:t>
            </a:r>
            <a:b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представителями  структурных подразделений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592961" y="752918"/>
            <a:ext cx="2511582" cy="1767016"/>
          </a:xfrm>
          <a:prstGeom prst="flowChartAlternateProcess">
            <a:avLst/>
          </a:prstGeom>
          <a:scene3d>
            <a:camera prst="perspectiveHeroicExtremeLeftFacing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формализованного описания бизнес-процессов (карта)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31339" y="2822681"/>
            <a:ext cx="4923243" cy="2178643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33838"/>
              </p:ext>
            </p:extLst>
          </p:nvPr>
        </p:nvGraphicFramePr>
        <p:xfrm>
          <a:off x="4131338" y="3147754"/>
          <a:ext cx="4900829" cy="1822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946"/>
                <a:gridCol w="796946"/>
                <a:gridCol w="796946"/>
                <a:gridCol w="796946"/>
                <a:gridCol w="796946"/>
                <a:gridCol w="916099"/>
              </a:tblGrid>
              <a:tr h="3501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Направление деятельности (бизнес-процесс)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Критическая точка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Краткое описание возможной коррупционной схемы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Должность работника, деятельность которого связана с коррупционными рисками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Меры по минимизации рисков </a:t>
                      </a:r>
                      <a:r>
                        <a:rPr lang="ru-RU" sz="800" dirty="0" smtClean="0">
                          <a:effectLst/>
                        </a:rPr>
                        <a:t/>
                      </a:r>
                      <a:br>
                        <a:rPr lang="ru-RU" sz="800" dirty="0" smtClean="0">
                          <a:effectLst/>
                        </a:rPr>
                      </a:br>
                      <a:r>
                        <a:rPr lang="ru-RU" sz="800" dirty="0" smtClean="0">
                          <a:effectLst/>
                        </a:rPr>
                        <a:t>в </a:t>
                      </a:r>
                      <a:r>
                        <a:rPr lang="ru-RU" sz="800" dirty="0">
                          <a:effectLst/>
                        </a:rPr>
                        <a:t>критической точке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9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Реализуемые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Предлагаемые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231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231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  <a:tr h="231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996866" y="2790802"/>
            <a:ext cx="4668299" cy="65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Реестр (карта) коррупционных рисков организации по состоянию </a:t>
            </a:r>
            <a:br>
              <a:rPr lang="ru-RU" sz="1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ДД/ММ/ГГГГ</a:t>
            </a:r>
            <a:endParaRPr lang="ru-RU" sz="10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582" y="0"/>
            <a:ext cx="1936676" cy="2582235"/>
          </a:xfrm>
          <a:prstGeom prst="rect">
            <a:avLst/>
          </a:prstGeom>
        </p:spPr>
      </p:pic>
      <p:sp>
        <p:nvSpPr>
          <p:cNvPr id="27" name="Выгнутая вверх стрелка 26"/>
          <p:cNvSpPr/>
          <p:nvPr/>
        </p:nvSpPr>
        <p:spPr>
          <a:xfrm>
            <a:off x="2395436" y="638503"/>
            <a:ext cx="1124846" cy="3389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>
            <a:off x="3996866" y="652993"/>
            <a:ext cx="1124846" cy="3389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>
            <a:off x="6285274" y="638503"/>
            <a:ext cx="1124846" cy="3389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633" y="72128"/>
            <a:ext cx="8931349" cy="6002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3. ИДЕНТИФИКАЦИЯ КОРРУПЦИОННЫХ РИСКОВ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aproekt.ucoz.net/12/man-with-grou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14" y="-1446028"/>
            <a:ext cx="28575000" cy="28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proekt.ucoz.net/12/man-with-group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5" y="3031478"/>
            <a:ext cx="1945092" cy="199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60" y="1710558"/>
            <a:ext cx="3383353" cy="126912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  <a:lumMod val="14000"/>
                  <a:lumOff val="86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выявление в каждом рассматриваемом направлении деятельности и бизнес-процессе 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Больницы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критических точек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7633" y="817455"/>
            <a:ext cx="3011213" cy="601437"/>
          </a:xfrm>
          <a:prstGeom prst="rect">
            <a:avLst/>
          </a:prstGeom>
          <a:gradFill flip="none" rotWithShape="1">
            <a:gsLst>
              <a:gs pos="500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  <a:lumMod val="14000"/>
                  <a:lumOff val="86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ОСНОВНАЯ ЗАДАЧА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538039" y="3268997"/>
            <a:ext cx="2993915" cy="1781503"/>
          </a:xfrm>
          <a:prstGeom prst="wedgeRoundRectCallout">
            <a:avLst>
              <a:gd name="adj1" fmla="val -34849"/>
              <a:gd name="adj2" fmla="val -67046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критическая точка </a:t>
            </a:r>
            <a:r>
              <a:rPr lang="ru-RU" b="1" dirty="0">
                <a:solidFill>
                  <a:srgbClr val="FFFF00"/>
                </a:solidFill>
              </a:rPr>
              <a:t>- </a:t>
            </a:r>
            <a:r>
              <a:rPr lang="ru-RU" b="1" dirty="0" err="1">
                <a:solidFill>
                  <a:srgbClr val="FFFF00"/>
                </a:solidFill>
              </a:rPr>
              <a:t>подпроцесс</a:t>
            </a:r>
            <a:r>
              <a:rPr lang="ru-RU" b="1" dirty="0">
                <a:solidFill>
                  <a:srgbClr val="FFFF00"/>
                </a:solidFill>
              </a:rPr>
              <a:t>, особенности реализации которого создают объективные возможности для совершения работниками </a:t>
            </a:r>
            <a:r>
              <a:rPr lang="ru-RU" b="1" dirty="0" smtClean="0">
                <a:solidFill>
                  <a:srgbClr val="FFFF00"/>
                </a:solidFill>
              </a:rPr>
              <a:t>Больницы </a:t>
            </a:r>
            <a:r>
              <a:rPr lang="ru-RU" b="1" dirty="0">
                <a:solidFill>
                  <a:srgbClr val="FFFF00"/>
                </a:solidFill>
              </a:rPr>
              <a:t>коррупционных правонарушений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486730" y="775296"/>
            <a:ext cx="3146896" cy="2462608"/>
            <a:chOff x="3414852" y="1579022"/>
            <a:chExt cx="3146896" cy="2462608"/>
          </a:xfrm>
        </p:grpSpPr>
        <p:sp>
          <p:nvSpPr>
            <p:cNvPr id="18" name="Shape 17"/>
            <p:cNvSpPr/>
            <p:nvPr/>
          </p:nvSpPr>
          <p:spPr>
            <a:xfrm>
              <a:off x="3414852" y="1579022"/>
              <a:ext cx="2690351" cy="2462608"/>
            </a:xfrm>
            <a:prstGeom prst="gear9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Наличие </a:t>
              </a:r>
              <a:br>
                <a:rPr lang="ru-RU" sz="1600" dirty="0" smtClean="0">
                  <a:latin typeface="Arial Narrow" panose="020B0606020202030204" pitchFamily="34" charset="0"/>
                </a:rPr>
              </a:br>
              <a:r>
                <a:rPr lang="ru-RU" sz="1600" dirty="0" smtClean="0">
                  <a:latin typeface="Arial Narrow" panose="020B0606020202030204" pitchFamily="34" charset="0"/>
                </a:rPr>
                <a:t>у работника полномочий по распределению выгоды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Shape 4"/>
            <p:cNvSpPr/>
            <p:nvPr/>
          </p:nvSpPr>
          <p:spPr>
            <a:xfrm>
              <a:off x="5225298" y="2804406"/>
              <a:ext cx="1336450" cy="114893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843381" y="2575150"/>
            <a:ext cx="4191871" cy="2588597"/>
            <a:chOff x="3904558" y="1656846"/>
            <a:chExt cx="3289895" cy="2407155"/>
          </a:xfrm>
        </p:grpSpPr>
        <p:sp>
          <p:nvSpPr>
            <p:cNvPr id="21" name="Shape 20"/>
            <p:cNvSpPr/>
            <p:nvPr/>
          </p:nvSpPr>
          <p:spPr>
            <a:xfrm>
              <a:off x="3904558" y="1656846"/>
              <a:ext cx="2191442" cy="2407155"/>
            </a:xfrm>
            <a:prstGeom prst="gear9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Взаимодействие работника </a:t>
              </a:r>
              <a:br>
                <a:rPr lang="ru-RU" sz="1600" dirty="0" smtClean="0">
                  <a:latin typeface="Arial Narrow" panose="020B0606020202030204" pitchFamily="34" charset="0"/>
                </a:rPr>
              </a:br>
              <a:r>
                <a:rPr lang="ru-RU" sz="1600" dirty="0" smtClean="0">
                  <a:latin typeface="Arial Narrow" panose="020B0606020202030204" pitchFamily="34" charset="0"/>
                </a:rPr>
                <a:t>с </a:t>
              </a:r>
              <a:r>
                <a:rPr lang="ru-RU" sz="1600" dirty="0" smtClean="0">
                  <a:latin typeface="Arial Narrow" panose="020B0606020202030204" pitchFamily="34" charset="0"/>
                </a:rPr>
                <a:t>Поставщиками МТ, ЛС и ИМН, также товаров и услуг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22" name="Shape 4"/>
            <p:cNvSpPr/>
            <p:nvPr/>
          </p:nvSpPr>
          <p:spPr>
            <a:xfrm>
              <a:off x="5858003" y="2213150"/>
              <a:ext cx="1336450" cy="114893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53705" y="440902"/>
            <a:ext cx="3877945" cy="3499985"/>
            <a:chOff x="3756297" y="967860"/>
            <a:chExt cx="2796229" cy="2646690"/>
          </a:xfrm>
        </p:grpSpPr>
        <p:sp>
          <p:nvSpPr>
            <p:cNvPr id="25" name="Shape 24"/>
            <p:cNvSpPr/>
            <p:nvPr/>
          </p:nvSpPr>
          <p:spPr>
            <a:xfrm>
              <a:off x="3756297" y="967860"/>
              <a:ext cx="2796229" cy="2646690"/>
            </a:xfrm>
            <a:prstGeom prst="gear9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sz="2400" b="1" dirty="0" smtClean="0"/>
                <a:t>ПРИЗНАКИ КРИТИЧЕСКОЙ </a:t>
              </a:r>
            </a:p>
            <a:p>
              <a:pPr algn="ctr"/>
              <a:r>
                <a:rPr lang="ru-RU" sz="2400" b="1" dirty="0" smtClean="0"/>
                <a:t>ТОЧКИ</a:t>
              </a:r>
              <a:endParaRPr lang="ru-RU" sz="2400" b="1" dirty="0"/>
            </a:p>
          </p:txBody>
        </p:sp>
        <p:sp>
          <p:nvSpPr>
            <p:cNvPr id="26" name="Shape 4"/>
            <p:cNvSpPr/>
            <p:nvPr/>
          </p:nvSpPr>
          <p:spPr>
            <a:xfrm>
              <a:off x="4310175" y="2352385"/>
              <a:ext cx="1336450" cy="11489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900" kern="1200"/>
            </a:p>
          </p:txBody>
        </p:sp>
      </p:grpSp>
      <p:sp>
        <p:nvSpPr>
          <p:cNvPr id="13" name="Стрелка вниз 12"/>
          <p:cNvSpPr/>
          <p:nvPr/>
        </p:nvSpPr>
        <p:spPr>
          <a:xfrm>
            <a:off x="1459829" y="1381693"/>
            <a:ext cx="613087" cy="397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104"/>
            <a:ext cx="8931349" cy="6642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3. ИДЕНТИФИКАЦИЯ КОРРУПЦИОННЫХ РИСКОВ 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aproekt.ucoz.net/12/man-with-grou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14" y="-1446028"/>
            <a:ext cx="28575000" cy="28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powerpoint.su/_ld/1/5618400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566" y="460224"/>
            <a:ext cx="2145148" cy="268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40000">
            <a:off x="425394" y="698090"/>
            <a:ext cx="8676638" cy="150626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Если бы какой-либо из участников управленческого процесса стремился извлечь </a:t>
            </a:r>
            <a:r>
              <a:rPr lang="ru-RU" sz="1800" b="1" dirty="0" smtClean="0"/>
              <a:t>личную </a:t>
            </a:r>
            <a:r>
              <a:rPr lang="ru-RU" sz="1800" b="1" dirty="0"/>
              <a:t>выгоду из своих полномочий, </a:t>
            </a:r>
            <a:endParaRPr lang="ru-RU" sz="1800" b="1" dirty="0" smtClean="0"/>
          </a:p>
          <a:p>
            <a:pPr algn="ctr"/>
            <a:r>
              <a:rPr lang="ru-RU" sz="1800" b="1" dirty="0" smtClean="0"/>
              <a:t>каким </a:t>
            </a:r>
            <a:r>
              <a:rPr lang="ru-RU" sz="1800" b="1" dirty="0"/>
              <a:t>образом он мог бы это сделать?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2684" y="2298913"/>
            <a:ext cx="8048847" cy="2748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1)  Какие </a:t>
            </a:r>
            <a:r>
              <a:rPr lang="ru-RU" b="1" dirty="0">
                <a:solidFill>
                  <a:schemeClr val="bg1"/>
                </a:solidFill>
              </a:rPr>
              <a:t>выгоды (преимущества) распределяются в рамках управленческого процесса и для кого они представляют интерес? 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sz="400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2) Какие </a:t>
            </a:r>
            <a:r>
              <a:rPr lang="ru-RU" b="1" dirty="0">
                <a:solidFill>
                  <a:schemeClr val="bg1"/>
                </a:solidFill>
              </a:rPr>
              <a:t>действия (бездействие) потребуется совершить </a:t>
            </a:r>
            <a:r>
              <a:rPr lang="ru-RU" b="1" dirty="0" smtClean="0">
                <a:solidFill>
                  <a:schemeClr val="bg1"/>
                </a:solidFill>
              </a:rPr>
              <a:t>сотруднику </a:t>
            </a:r>
            <a:r>
              <a:rPr lang="ru-RU" b="1" dirty="0">
                <a:solidFill>
                  <a:schemeClr val="bg1"/>
                </a:solidFill>
              </a:rPr>
              <a:t>в целях неправомерного распределения выгоды (преимущества) в пользу заинтересованных лиц? 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sz="400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3) Если сотрудник распределяет </a:t>
            </a:r>
            <a:r>
              <a:rPr lang="ru-RU" b="1" dirty="0">
                <a:solidFill>
                  <a:schemeClr val="bg1"/>
                </a:solidFill>
              </a:rPr>
              <a:t>выгоду (преимущество) не в пользу себя и (или) своих близких родственников, каким образом он сможет извлечь личную </a:t>
            </a:r>
            <a:r>
              <a:rPr lang="ru-RU" b="1" dirty="0" smtClean="0">
                <a:solidFill>
                  <a:schemeClr val="bg1"/>
                </a:solidFill>
              </a:rPr>
              <a:t>выгоду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из коррупционного взаимодействия</a:t>
            </a:r>
            <a:r>
              <a:rPr lang="ru-RU" b="1" dirty="0" smtClean="0">
                <a:solidFill>
                  <a:schemeClr val="bg1"/>
                </a:solidFill>
              </a:rPr>
              <a:t>?</a:t>
            </a:r>
          </a:p>
          <a:p>
            <a:endParaRPr lang="ru-RU" sz="400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4) Может </a:t>
            </a:r>
            <a:r>
              <a:rPr lang="ru-RU" b="1" dirty="0">
                <a:solidFill>
                  <a:schemeClr val="bg1"/>
                </a:solidFill>
              </a:rPr>
              <a:t>ли </a:t>
            </a:r>
            <a:r>
              <a:rPr lang="ru-RU" b="1" dirty="0" smtClean="0">
                <a:solidFill>
                  <a:schemeClr val="bg1"/>
                </a:solidFill>
              </a:rPr>
              <a:t>сотрудник </a:t>
            </a:r>
            <a:r>
              <a:rPr lang="ru-RU" b="1" dirty="0">
                <a:solidFill>
                  <a:schemeClr val="bg1"/>
                </a:solidFill>
              </a:rPr>
              <a:t>в одиночку совершить действия (бездействие), необходимые для </a:t>
            </a:r>
            <a:r>
              <a:rPr lang="ru-RU" b="1" dirty="0" smtClean="0">
                <a:solidFill>
                  <a:schemeClr val="bg1"/>
                </a:solidFill>
              </a:rPr>
              <a:t>распределения </a:t>
            </a:r>
            <a:r>
              <a:rPr lang="ru-RU" b="1" dirty="0">
                <a:solidFill>
                  <a:schemeClr val="bg1"/>
                </a:solidFill>
              </a:rPr>
              <a:t>выгоды (преимущества) в пользу заинтересованных лиц? Если нет, кого из работников </a:t>
            </a:r>
            <a:r>
              <a:rPr lang="ru-RU" b="1" dirty="0" smtClean="0">
                <a:solidFill>
                  <a:schemeClr val="bg1"/>
                </a:solidFill>
              </a:rPr>
              <a:t>Больницы </a:t>
            </a:r>
            <a:r>
              <a:rPr lang="ru-RU" b="1" dirty="0">
                <a:solidFill>
                  <a:schemeClr val="bg1"/>
                </a:solidFill>
              </a:rPr>
              <a:t>ему необходимо вовлечь в совершение коррупционного правонарушения?</a:t>
            </a:r>
          </a:p>
        </p:txBody>
      </p:sp>
    </p:spTree>
    <p:extLst>
      <p:ext uri="{BB962C8B-B14F-4D97-AF65-F5344CB8AC3E}">
        <p14:creationId xmlns:p14="http://schemas.microsoft.com/office/powerpoint/2010/main" val="41931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8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20" y="0"/>
            <a:ext cx="9127451" cy="83436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4. АНАЛИЗ КОРРУПЦИОННЫХ РИСКОВ В </a:t>
            </a:r>
            <a:r>
              <a:rPr lang="ru-RU" sz="2400" b="1" dirty="0" smtClean="0">
                <a:solidFill>
                  <a:schemeClr val="bg1"/>
                </a:solidFill>
              </a:rPr>
              <a:t>БОЛЬНИЦЕ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aproekt.ucoz.net/12/man-with-group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714" y="-1446028"/>
            <a:ext cx="28575000" cy="285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одготовка 3"/>
          <p:cNvSpPr/>
          <p:nvPr/>
        </p:nvSpPr>
        <p:spPr>
          <a:xfrm>
            <a:off x="-21182" y="730445"/>
            <a:ext cx="2797211" cy="1265275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ОПРЕДЕЛЕНИЕ ВОЗМОЖНОЙ «коррупционной схемы»  </a:t>
            </a:r>
            <a:endParaRPr lang="ru-RU" b="1" dirty="0"/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3056524" y="730445"/>
            <a:ext cx="2636210" cy="1265275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ОПРЕДЕЛЕНИЕ КРУГА потенциальных нарушителей</a:t>
            </a:r>
            <a:endParaRPr lang="ru-RU" b="1" dirty="0"/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5943600" y="730446"/>
            <a:ext cx="3205033" cy="1265275"/>
          </a:xfrm>
          <a:prstGeom prst="flowChartPreparatio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Составление формализованного описания коррупционных рисков</a:t>
            </a:r>
            <a:endParaRPr lang="ru-RU" b="1" dirty="0"/>
          </a:p>
        </p:txBody>
      </p:sp>
      <p:sp>
        <p:nvSpPr>
          <p:cNvPr id="5" name="Плюс 4"/>
          <p:cNvSpPr/>
          <p:nvPr/>
        </p:nvSpPr>
        <p:spPr>
          <a:xfrm>
            <a:off x="2789718" y="1190450"/>
            <a:ext cx="274895" cy="3452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люс 10"/>
          <p:cNvSpPr/>
          <p:nvPr/>
        </p:nvSpPr>
        <p:spPr>
          <a:xfrm>
            <a:off x="5684645" y="1190450"/>
            <a:ext cx="286247" cy="35589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066255" y="2057016"/>
            <a:ext cx="4616748" cy="84614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Вспомогательные вопросы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7264" y="2964461"/>
            <a:ext cx="7102909" cy="1929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1) Когда </a:t>
            </a:r>
            <a:r>
              <a:rPr lang="ru-RU" sz="1800" b="1" dirty="0">
                <a:solidFill>
                  <a:schemeClr val="bg1"/>
                </a:solidFill>
              </a:rPr>
              <a:t>работник (работники) обладает полномочиями, позволяющими получить выгоду для себя или для связанных </a:t>
            </a:r>
            <a:r>
              <a:rPr lang="ru-RU" sz="1800" b="1" dirty="0" smtClean="0">
                <a:solidFill>
                  <a:schemeClr val="bg1"/>
                </a:solidFill>
              </a:rPr>
              <a:t>лиц</a:t>
            </a:r>
          </a:p>
          <a:p>
            <a:pPr marL="285750" indent="-285750">
              <a:buFontTx/>
              <a:buChar char="-"/>
            </a:pPr>
            <a:endParaRPr lang="ru-RU" sz="700" b="1" dirty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2) Когда </a:t>
            </a:r>
            <a:r>
              <a:rPr lang="ru-RU" sz="1800" b="1" dirty="0">
                <a:solidFill>
                  <a:schemeClr val="bg1"/>
                </a:solidFill>
              </a:rPr>
              <a:t>работник (работники) и (или) организация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chemeClr val="bg1"/>
                </a:solidFill>
              </a:rPr>
              <a:t>в </a:t>
            </a:r>
            <a:r>
              <a:rPr lang="ru-RU" sz="1800" b="1" dirty="0">
                <a:solidFill>
                  <a:schemeClr val="bg1"/>
                </a:solidFill>
              </a:rPr>
              <a:t>целом </a:t>
            </a:r>
            <a:r>
              <a:rPr lang="ru-RU" sz="1800" b="1" dirty="0" smtClean="0">
                <a:solidFill>
                  <a:schemeClr val="bg1"/>
                </a:solidFill>
              </a:rPr>
              <a:t>заинтересованы в </a:t>
            </a:r>
            <a:r>
              <a:rPr lang="ru-RU" sz="1800" b="1" dirty="0">
                <a:solidFill>
                  <a:schemeClr val="bg1"/>
                </a:solidFill>
              </a:rPr>
              <a:t>получении выгоды, </a:t>
            </a:r>
            <a:r>
              <a:rPr lang="ru-RU" sz="1800" b="1" dirty="0" smtClean="0">
                <a:solidFill>
                  <a:schemeClr val="bg1"/>
                </a:solidFill>
              </a:rPr>
              <a:t>взаимодействуя с Поставщиками МТ, ЛС и ИМН, также товаров и услуг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http://powerpoint.su/_ld/1/3146548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75" y="1167730"/>
            <a:ext cx="2981827" cy="39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1926</TotalTime>
  <Words>850</Words>
  <Application>Microsoft Office PowerPoint</Application>
  <PresentationFormat>Экран (16:9)</PresentationFormat>
  <Paragraphs>204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Сектор</vt:lpstr>
      <vt:lpstr>Документ</vt:lpstr>
      <vt:lpstr>порядок проведения оценки коррупционных рисков  в ТГМБ</vt:lpstr>
      <vt:lpstr>ОСНОВНЫЕ ПОНЯТИЯ</vt:lpstr>
      <vt:lpstr>ОСНОВНОЙ ПОДХОД К ОЦЕНКЕ  КОРРУПЦИОННЫХ РИСКОВ В БОЛЬНИЦЕ</vt:lpstr>
      <vt:lpstr>ОБЩИЙ ПОРЯДОК ОЦЕНКИ КОРРУПЦИОННЫХ РИСКОВ</vt:lpstr>
      <vt:lpstr>1. ЭТАП ПОДГОТОВКИ К ПРОВЕДЕНИЮ ОЦЕНКИ КОРРУПЦИОННЫХ РИСКОВ В БОЛЬНИЦЕ</vt:lpstr>
      <vt:lpstr>2. ЭТАП ОПИСАНИЯ ПЛАНА РАБОТЫ </vt:lpstr>
      <vt:lpstr>3. ИДЕНТИФИКАЦИЯ КОРРУПЦИОННЫХ РИСКОВ  </vt:lpstr>
      <vt:lpstr>3. ИДЕНТИФИКАЦИЯ КОРРУПЦИОННЫХ РИСКОВ  </vt:lpstr>
      <vt:lpstr>4. АНАЛИЗ КОРРУПЦИОННЫХ РИСКОВ В БОЛЬНИЦЕ</vt:lpstr>
      <vt:lpstr>4. АНАЛИЗ КОРРУПЦИОННЫХ РИСКОВ В БОЛЬНИЦЕ </vt:lpstr>
      <vt:lpstr>4. АНАЛИЗ КОРРУПЦИОННЫХ РИСКОВ В ОРГАНИЗАЦИИ  </vt:lpstr>
      <vt:lpstr>  5. РАНЖИРОВАНИЕ КОРРУПЦИОННЫХ РИСКОВ     </vt:lpstr>
      <vt:lpstr>5. РАНЖИРОВАНИЕ КОРРУПЦИОННЫХ РИСКОВ  </vt:lpstr>
      <vt:lpstr>5. РАНЖИРОВАНИЕ КОРРУПЦИОННЫХ РИСКОВ  </vt:lpstr>
      <vt:lpstr>6. РАЗРАБОТКА МЕР ПО МИНИМИЗАЦИИ КОРРУПЦИОННЫХ РИСКОВ  </vt:lpstr>
      <vt:lpstr>6. РАЗРАБОТКА МЕР ПО МИНИМИЗАЦИИ КОРРУПЦИОННЫХ РИСКОВ  </vt:lpstr>
      <vt:lpstr> 7. ОформлениЕ, согласованиЕ и утверждениЕ результатов оценки коррупционных рисков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Маркштедер Ирина Александровна</dc:creator>
  <cp:lastModifiedBy>Юрист</cp:lastModifiedBy>
  <cp:revision>142</cp:revision>
  <cp:lastPrinted>2021-02-18T08:20:09Z</cp:lastPrinted>
  <dcterms:created xsi:type="dcterms:W3CDTF">2020-11-19T09:57:57Z</dcterms:created>
  <dcterms:modified xsi:type="dcterms:W3CDTF">2024-03-15T05:47:26Z</dcterms:modified>
</cp:coreProperties>
</file>