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vip-med.mcfr.kz/#/document/93/19140/" TargetMode="External"/><Relationship Id="rId3" Type="http://schemas.openxmlformats.org/officeDocument/2006/relationships/hyperlink" Target="https://vip-med.mcfr.kz/#/document/93/3982/" TargetMode="External"/><Relationship Id="rId7" Type="http://schemas.openxmlformats.org/officeDocument/2006/relationships/hyperlink" Target="https://vip-med.mcfr.kz/#/document/93/19128/" TargetMode="External"/><Relationship Id="rId2" Type="http://schemas.openxmlformats.org/officeDocument/2006/relationships/hyperlink" Target="https://vip-med.mcfr.kz/#/document/93/238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p-med.mcfr.kz/#/document/93/951/" TargetMode="External"/><Relationship Id="rId11" Type="http://schemas.openxmlformats.org/officeDocument/2006/relationships/hyperlink" Target="https://vip-med.mcfr.kz/#/document/93/13305/" TargetMode="External"/><Relationship Id="rId5" Type="http://schemas.openxmlformats.org/officeDocument/2006/relationships/hyperlink" Target="https://vip-med.mcfr.kz/#/document/93/3168/" TargetMode="External"/><Relationship Id="rId10" Type="http://schemas.openxmlformats.org/officeDocument/2006/relationships/hyperlink" Target="https://vip-med.mcfr.kz/#/document/93/14242/" TargetMode="External"/><Relationship Id="rId4" Type="http://schemas.openxmlformats.org/officeDocument/2006/relationships/hyperlink" Target="https://vip-med.mcfr.kz/#/document/93/1359/" TargetMode="External"/><Relationship Id="rId9" Type="http://schemas.openxmlformats.org/officeDocument/2006/relationships/hyperlink" Target="https://vip-med.mcfr.kz/#/document/93/12391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Коррупция в современной медицине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95" y="190810"/>
            <a:ext cx="8640960" cy="6264696"/>
          </a:xfrm>
        </p:spPr>
      </p:pic>
      <p:sp>
        <p:nvSpPr>
          <p:cNvPr id="11" name="Прямоугольник 10"/>
          <p:cNvSpPr/>
          <p:nvPr/>
        </p:nvSpPr>
        <p:spPr>
          <a:xfrm rot="773409">
            <a:off x="687902" y="1069748"/>
            <a:ext cx="7952946" cy="646331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Коррупция в современной медицине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301208"/>
            <a:ext cx="525658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Подготовила </a:t>
            </a:r>
            <a:r>
              <a:rPr lang="ru-RU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комплаенс</a:t>
            </a:r>
            <a:r>
              <a:rPr lang="ru-RU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ru-RU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офицер </a:t>
            </a:r>
            <a:r>
              <a:rPr lang="ru-RU" sz="1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Досмаилова</a:t>
            </a:r>
            <a:r>
              <a:rPr lang="ru-RU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И.Д.</a:t>
            </a:r>
            <a:endParaRPr lang="ru-RU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2373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8064896" cy="61752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52400"/>
            <a:ext cx="8208912" cy="12603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Талдыкорганская</a:t>
            </a:r>
            <a:r>
              <a:rPr lang="ru-RU" dirty="0" smtClean="0"/>
              <a:t> городская </a:t>
            </a:r>
            <a:r>
              <a:rPr lang="ru-RU" dirty="0" err="1" smtClean="0"/>
              <a:t>многопрофльная</a:t>
            </a:r>
            <a:r>
              <a:rPr lang="ru-RU" dirty="0" smtClean="0"/>
              <a:t> больница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46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На сегодняшний день на территории нашего государство остро стоит проблема коррупции в медицине. К сожалению приходится констатировать, что коррупция встречается на всех этажах системы здравоохранения- от среднего медицинского персонала до высоких чинов в министерстве. И чем выше этаж, тем о больших масштабах злоупотреблений идет речь. Поэтому так важно иметь эффективное и действенное антикоррупционное законодательство.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2416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5847"/>
            <a:ext cx="6192688" cy="61926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69606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Наверное каждому с детство известно выражение о том, что «Медицина- самая благородная профессия». Кстати эти слова идут с древности, когда медики общались исключительно на латыни. Правда, в пресловутые древние времена «Благородство» отнюдь не было синонимом «Бесплатности». </a:t>
            </a:r>
            <a:r>
              <a:rPr lang="ru-RU" sz="2800" dirty="0"/>
              <a:t>Еще </a:t>
            </a:r>
            <a:r>
              <a:rPr lang="ru-RU" sz="2800" dirty="0" smtClean="0"/>
              <a:t>Гиппократ любил </a:t>
            </a:r>
            <a:r>
              <a:rPr lang="ru-RU" sz="2800" dirty="0"/>
              <a:t>говорить: «Врач, не берущий гонорара за лечение, подлежит изгнанию из корпорации</a:t>
            </a:r>
            <a:r>
              <a:rPr lang="ru-RU" sz="2800" dirty="0" smtClean="0"/>
              <a:t>». Поэтому в современной медицине, злоупотребляя своими полномочиями медицинские работники берут вознаграждения за свои услуги.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7245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424936" cy="6048672"/>
          </a:xfrm>
        </p:spPr>
      </p:pic>
    </p:spTree>
    <p:extLst>
      <p:ext uri="{BB962C8B-B14F-4D97-AF65-F5344CB8AC3E}">
        <p14:creationId xmlns:p14="http://schemas.microsoft.com/office/powerpoint/2010/main" val="258681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18296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Однако наше государство всячески принимает меры для эффективной борьбы с коррупцией. На сегодняшний день активно работает ряд НПА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78800"/>
              </p:ext>
            </p:extLst>
          </p:nvPr>
        </p:nvGraphicFramePr>
        <p:xfrm>
          <a:off x="395536" y="1484785"/>
          <a:ext cx="8352928" cy="4807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2"/>
                <a:gridCol w="3785678"/>
                <a:gridCol w="3989858"/>
              </a:tblGrid>
              <a:tr h="41240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</a:rPr>
                        <a:t>№ 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Номер и дата нормативного правового акта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Название нормативного правового акта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255298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Закон РК от 18.11.2015 </a:t>
                      </a:r>
                      <a:r>
                        <a:rPr lang="ru-RU" sz="1000" u="sng">
                          <a:effectLst/>
                          <a:hlinkClick r:id="rId2"/>
                        </a:rPr>
                        <a:t>№ 410-V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О противодействии коррупции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632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Указ Президента РК от 29.12.2015 </a:t>
                      </a:r>
                      <a:r>
                        <a:rPr lang="ru-RU" sz="1000" u="sng">
                          <a:effectLst/>
                          <a:hlinkClick r:id="rId3"/>
                        </a:rPr>
                        <a:t>№ 153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О мерах по дальнейшему совершенствованию этических норм и правил поведения государственных служащих Республики Казахстан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255298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Кодекс РК от 04.07.2014 </a:t>
                      </a:r>
                      <a:r>
                        <a:rPr lang="ru-RU" sz="1000" u="sng">
                          <a:effectLst/>
                          <a:hlinkClick r:id="rId4"/>
                        </a:rPr>
                        <a:t>№ 231-V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Уголовно-процессуальный кодекс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255298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Кодекс РК от 03.07.2014 </a:t>
                      </a:r>
                      <a:r>
                        <a:rPr lang="ru-RU" sz="1000" u="sng">
                          <a:effectLst/>
                          <a:hlinkClick r:id="rId5"/>
                        </a:rPr>
                        <a:t>№ 226-V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Уголовный кодекс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255298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Кодекс РК от 05.07.2014 </a:t>
                      </a:r>
                      <a:r>
                        <a:rPr lang="ru-RU" sz="1000" u="sng">
                          <a:effectLst/>
                          <a:hlinkClick r:id="rId6"/>
                        </a:rPr>
                        <a:t>№ 235-V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Об административных правонарушениях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569511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 u="sng">
                          <a:effectLst/>
                          <a:hlinkClick r:id="rId7"/>
                        </a:rPr>
                        <a:t>Методические рекомендации</a:t>
                      </a:r>
                      <a:r>
                        <a:rPr lang="ru-RU" sz="1000">
                          <a:effectLst/>
                        </a:rPr>
                        <a:t> Агентства РК по противодействию коррупции (Антикоррупционная служба) от 30.12.2020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495432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Приказ Агентства РК по делам государственной службы и противодействию коррупции от 19.10.2016 </a:t>
                      </a:r>
                      <a:r>
                        <a:rPr lang="ru-RU" sz="1000" u="sng">
                          <a:effectLst/>
                          <a:hlinkClick r:id="rId8"/>
                        </a:rPr>
                        <a:t>№ 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Об утверждении Типовых правил проведения внутреннего анализа коррупционных рисков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768774"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Постановление Правительства РК от 30.12.2015 </a:t>
                      </a:r>
                      <a:r>
                        <a:rPr lang="ru-RU" sz="1000" u="sng">
                          <a:effectLst/>
                          <a:hlinkClick r:id="rId9"/>
                        </a:rPr>
                        <a:t>№ 1131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Об утверждении Правил поощрения лиц, сообщивших о факте коррупционного правонарушения или иным образом оказывающих содействие в противодействии коррупции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495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Приказ МЗ  РК от 23.12.2020 </a:t>
                      </a:r>
                      <a:r>
                        <a:rPr lang="ru-RU" sz="1000" u="sng">
                          <a:effectLst/>
                          <a:hlinkClick r:id="rId10"/>
                        </a:rPr>
                        <a:t>№ ҚР ДСМ-319/2020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Об утверждении Кодекса чести медицинских и фармацевтических работников Республики Казахстан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  <a:tr h="412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</a:rPr>
                        <a:t>Приказ МТиСЗН РК от 28.08.2020 </a:t>
                      </a:r>
                      <a:r>
                        <a:rPr lang="ru-RU" sz="1000" u="sng">
                          <a:effectLst/>
                          <a:hlinkClick r:id="rId11"/>
                        </a:rPr>
                        <a:t>№ 342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Об утверждении Кодекса служебной этики гражданских служащих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72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Взятка и мошенничество</a:t>
            </a:r>
            <a:endParaRPr lang="ru-RU" sz="2800" dirty="0"/>
          </a:p>
          <a:p>
            <a:pPr indent="274320"/>
            <a:r>
              <a:rPr lang="ru-RU" sz="1400" dirty="0"/>
              <a:t>Наиболее распространенной формой коррупции в медицинских организациях является взяточничество. В сфере здравоохранения субъектами взяточничества выступают исключительно должностные лица. Получение взятки квалифицируется по ст. </a:t>
            </a:r>
            <a:r>
              <a:rPr lang="ru-RU" sz="1400" dirty="0" smtClean="0"/>
              <a:t>366 </a:t>
            </a:r>
            <a:r>
              <a:rPr lang="ru-RU" sz="1400" dirty="0"/>
              <a:t>УК </a:t>
            </a:r>
            <a:r>
              <a:rPr lang="ru-RU" sz="1400" dirty="0" smtClean="0"/>
              <a:t>РК. </a:t>
            </a:r>
            <a:r>
              <a:rPr lang="ru-RU" sz="1400" dirty="0"/>
              <a:t>И подразумевает действия должностных лиц, направленные на заведомо незаконное получение материального вознаграждения за свое служебное поведение или в связи с занимаемой ими должностью. Взятка может быть получена должностным лицом в виде денег, ценных бумаг, иного имущества или в виде незаконных оказаний услуг имущественного характера, предоставления иных имущественных прав за совершение действий (бездействия) в пользу взяткодателя или представляемых им лиц. Практикующие врачи </a:t>
            </a:r>
            <a:r>
              <a:rPr lang="ru-RU" sz="1400" dirty="0" smtClean="0"/>
              <a:t>стационаре наиболее </a:t>
            </a:r>
            <a:r>
              <a:rPr lang="ru-RU" sz="1400" dirty="0"/>
              <a:t>часто привлекаются к ответственности за получение взятки за </a:t>
            </a:r>
            <a:r>
              <a:rPr lang="ru-RU" sz="1400" dirty="0" smtClean="0"/>
              <a:t>вписывание несоответствующего заключения или соответствующего выставления диагноза.</a:t>
            </a:r>
            <a:endParaRPr lang="ru-RU" sz="1400" dirty="0"/>
          </a:p>
          <a:p>
            <a:pPr indent="274320"/>
            <a:r>
              <a:rPr lang="ru-RU" sz="1400" dirty="0"/>
              <a:t>Важно отличать взятку от других подношений. Например, подношение врачу за удачную операцию не является взяткой, так как оперирующий врач не является должностным лицом и получает </a:t>
            </a:r>
            <a:r>
              <a:rPr lang="ru-RU" sz="1400" dirty="0" smtClean="0"/>
              <a:t>вознаграждения не </a:t>
            </a:r>
            <a:r>
              <a:rPr lang="ru-RU" sz="1400" dirty="0"/>
              <a:t>за административные действия, которые могут входить в его полномочия, а только за те профессиональные функции, которые он исполнил. В данном случае врач не может быть привлечен к уголовной ответственности за коррупционное преступление. Хотя при этом, в рамках уголовной ответственности за подобные подношения может применяться статья </a:t>
            </a:r>
            <a:r>
              <a:rPr lang="ru-RU" sz="1400" b="1" dirty="0" smtClean="0"/>
              <a:t>190 </a:t>
            </a:r>
            <a:r>
              <a:rPr lang="ru-RU" sz="1400" b="1" dirty="0"/>
              <a:t>УК </a:t>
            </a:r>
            <a:r>
              <a:rPr lang="ru-RU" sz="1400" b="1" dirty="0" smtClean="0"/>
              <a:t>РК </a:t>
            </a:r>
            <a:r>
              <a:rPr lang="ru-RU" sz="1400" b="1" dirty="0"/>
              <a:t>«Мошенничество»</a:t>
            </a:r>
            <a:r>
              <a:rPr lang="ru-RU" sz="1400" dirty="0"/>
              <a:t> в тех случаях, когда есть обман пациента, т.е. если медик ввел пациента в заблуждение относительно сложности выполнения операции, возможности использовать «уникальное» дорогостоящее оборудование, необходимости длительного ожидания квоты и т.п. и получил </a:t>
            </a:r>
            <a:r>
              <a:rPr lang="ru-RU" sz="1400" dirty="0" smtClean="0"/>
              <a:t>вознаграждения  </a:t>
            </a:r>
            <a:r>
              <a:rPr lang="ru-RU" sz="1400" dirty="0"/>
              <a:t>за ее проведение, то он может быть привлечен к уголовной ответственности за мошенничество.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232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568952" cy="6267400"/>
          </a:xfrm>
        </p:spPr>
      </p:pic>
    </p:spTree>
    <p:extLst>
      <p:ext uri="{BB962C8B-B14F-4D97-AF65-F5344CB8AC3E}">
        <p14:creationId xmlns:p14="http://schemas.microsoft.com/office/powerpoint/2010/main" val="103942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Подарки и пожертвования – коррупция или нет? </a:t>
            </a:r>
            <a:endParaRPr lang="ru-RU" sz="1400" dirty="0"/>
          </a:p>
          <a:p>
            <a:pPr indent="274320"/>
            <a:r>
              <a:rPr lang="ru-RU" sz="1600" dirty="0"/>
              <a:t>В гражданском праве существует институт дарения. Дарение – это разновидность договора, благодаря которому одна сторона безвозмездно передает другой стороне либо имущество, либо иные ценности, либо предлагает выполнить какую-либо работу бесплатно. </a:t>
            </a:r>
            <a:r>
              <a:rPr lang="ru-RU" sz="1600" dirty="0"/>
              <a:t>Согласно статье 676 Административного кодекса (КоАП) РК, незаконным материальным вознаграждением (взяткой) будут считаться любые подарки, льготы и даже услуги. При этом в примечании к статье 367 Уголовного кодекса (УК) РК отмечается, что к уголовной ответственности не влекут подарки, стоимость которых не превышает 2 МРП – </a:t>
            </a:r>
            <a:r>
              <a:rPr lang="ru-RU" sz="1600" dirty="0"/>
              <a:t>7 384 </a:t>
            </a:r>
            <a:r>
              <a:rPr lang="ru-RU" sz="1600" dirty="0" smtClean="0"/>
              <a:t>тенге </a:t>
            </a:r>
            <a:r>
              <a:rPr lang="ru-RU" sz="1600" dirty="0"/>
              <a:t>на текущий год. Другими словами, если подарок окажется дешевле этой суммы (например, даже 50 или 200 тенге), то взяткодатель получит административное наказание – ему грозит штраф в размере 200 МРП или </a:t>
            </a:r>
            <a:r>
              <a:rPr lang="ru-RU" sz="1600" dirty="0" smtClean="0"/>
              <a:t>738 400 тенге </a:t>
            </a:r>
            <a:r>
              <a:rPr lang="ru-RU" sz="1600" dirty="0"/>
              <a:t>на </a:t>
            </a:r>
            <a:r>
              <a:rPr lang="ru-RU" sz="1600" dirty="0" smtClean="0"/>
              <a:t>2024 год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274320"/>
            <a:r>
              <a:rPr lang="ru-RU" sz="1600" dirty="0" smtClean="0"/>
              <a:t>Помимо </a:t>
            </a:r>
            <a:r>
              <a:rPr lang="ru-RU" sz="1600" dirty="0"/>
              <a:t>дарения, в Гражданском кодексе содержится понятие пожертвование. По статье </a:t>
            </a:r>
            <a:r>
              <a:rPr lang="ru-RU" sz="1600" dirty="0" smtClean="0"/>
              <a:t>516 ГК РК. </a:t>
            </a:r>
            <a:r>
              <a:rPr lang="ru-RU" sz="1600" dirty="0"/>
              <a:t>Пожертвованием признается дарение вещи или права в общеполезных целях. В отличие от дарения, пожертвование возможно на любую сумму. Суть пожертвования состоит в том, что жертвователь обусловливает пожертвования определенными обстоятельствами. Например, пожертвование на закупку медицинского оборудования, на покупку одноразовых перчаток и т.п... Условия пожертвования могут быть любыми, но они обязательны должны быть указаны. Жертвователь может признать пожертвование недействительным, если условия пожертвования не выполняются, но может и не пользоваться этим правом.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55394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681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Коррупция в современной медицине</vt:lpstr>
      <vt:lpstr>Презентация PowerPoint</vt:lpstr>
      <vt:lpstr>Презентация PowerPoint</vt:lpstr>
      <vt:lpstr>Презентация PowerPoint</vt:lpstr>
      <vt:lpstr>Презентация PowerPoint</vt:lpstr>
      <vt:lpstr>Однако наше государство всячески принимает меры для эффективной борьбы с коррупцией. На сегодняшний день активно работает ряд НПА:</vt:lpstr>
      <vt:lpstr>Презентация PowerPoint</vt:lpstr>
      <vt:lpstr>Презентация PowerPoint</vt:lpstr>
      <vt:lpstr>Презентация PowerPoint</vt:lpstr>
      <vt:lpstr>Талдыкорганская городская многопрофльная больница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 в современной медицине</dc:title>
  <dc:creator>Юрист</dc:creator>
  <cp:lastModifiedBy>Юрист</cp:lastModifiedBy>
  <cp:revision>9</cp:revision>
  <dcterms:created xsi:type="dcterms:W3CDTF">2024-02-22T08:46:02Z</dcterms:created>
  <dcterms:modified xsi:type="dcterms:W3CDTF">2024-02-22T11:00:05Z</dcterms:modified>
</cp:coreProperties>
</file>